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10287000" cx="18288000"/>
  <p:notesSz cx="6858000" cy="9144000"/>
  <p:embeddedFontLst>
    <p:embeddedFont>
      <p:font typeface="Caveat"/>
      <p:regular r:id="rId54"/>
      <p:bold r:id="rId55"/>
    </p:embeddedFont>
    <p:embeddedFont>
      <p:font typeface="Garamond"/>
      <p:regular r:id="rId56"/>
      <p:bold r:id="rId57"/>
      <p:italic r:id="rId58"/>
      <p:boldItalic r:id="rId59"/>
    </p:embeddedFont>
    <p:embeddedFont>
      <p:font typeface="Yeseva One"/>
      <p:regular r:id="rId60"/>
    </p:embeddedFont>
    <p:embeddedFont>
      <p:font typeface="Archivo Black"/>
      <p:regular r:id="rId61"/>
    </p:embeddedFont>
    <p:embeddedFont>
      <p:font typeface="Barlow"/>
      <p:regular r:id="rId62"/>
      <p:bold r:id="rId63"/>
      <p:italic r:id="rId64"/>
      <p:boldItalic r:id="rId65"/>
    </p:embeddedFont>
    <p:embeddedFont>
      <p:font typeface="Montserrat SemiBold"/>
      <p:regular r:id="rId66"/>
      <p:bold r:id="rId67"/>
      <p:italic r:id="rId68"/>
      <p:boldItalic r:id="rId69"/>
    </p:embeddedFont>
    <p:embeddedFont>
      <p:font typeface="Roboto"/>
      <p:regular r:id="rId70"/>
      <p:bold r:id="rId71"/>
      <p:italic r:id="rId72"/>
      <p:boldItalic r:id="rId73"/>
    </p:embeddedFont>
    <p:embeddedFont>
      <p:font typeface="Montserrat"/>
      <p:regular r:id="rId74"/>
      <p:bold r:id="rId75"/>
      <p:italic r:id="rId76"/>
      <p:boldItalic r:id="rId77"/>
    </p:embeddedFont>
    <p:embeddedFont>
      <p:font typeface="Gloria Hallelujah"/>
      <p:regular r:id="rId78"/>
    </p:embeddedFont>
    <p:embeddedFont>
      <p:font typeface="Montserrat Medium"/>
      <p:regular r:id="rId79"/>
      <p:bold r:id="rId80"/>
      <p:italic r:id="rId81"/>
      <p:boldItalic r:id="rId82"/>
    </p:embeddedFont>
    <p:embeddedFont>
      <p:font typeface="Montserrat Alternates"/>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MontserratAlternates-bold.fntdata"/><Relationship Id="rId83" Type="http://schemas.openxmlformats.org/officeDocument/2006/relationships/font" Target="fonts/MontserratAlternates-regular.fntdata"/><Relationship Id="rId42" Type="http://schemas.openxmlformats.org/officeDocument/2006/relationships/slide" Target="slides/slide37.xml"/><Relationship Id="rId86" Type="http://schemas.openxmlformats.org/officeDocument/2006/relationships/font" Target="fonts/MontserratAlternates-boldItalic.fntdata"/><Relationship Id="rId41" Type="http://schemas.openxmlformats.org/officeDocument/2006/relationships/slide" Target="slides/slide36.xml"/><Relationship Id="rId85" Type="http://schemas.openxmlformats.org/officeDocument/2006/relationships/font" Target="fonts/MontserratAlternates-italic.fntdata"/><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MontserratMedium-bold.fntdata"/><Relationship Id="rId82" Type="http://schemas.openxmlformats.org/officeDocument/2006/relationships/font" Target="fonts/MontserratMedium-boldItalic.fntdata"/><Relationship Id="rId81" Type="http://schemas.openxmlformats.org/officeDocument/2006/relationships/font" Target="fonts/Montserrat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boldItalic.fntdata"/><Relationship Id="rId72" Type="http://schemas.openxmlformats.org/officeDocument/2006/relationships/font" Target="fonts/Roboto-italic.fntdata"/><Relationship Id="rId31" Type="http://schemas.openxmlformats.org/officeDocument/2006/relationships/slide" Target="slides/slide26.xml"/><Relationship Id="rId75" Type="http://schemas.openxmlformats.org/officeDocument/2006/relationships/font" Target="fonts/Montserrat-bold.fntdata"/><Relationship Id="rId30" Type="http://schemas.openxmlformats.org/officeDocument/2006/relationships/slide" Target="slides/slide25.xml"/><Relationship Id="rId74" Type="http://schemas.openxmlformats.org/officeDocument/2006/relationships/font" Target="fonts/Montserrat-regular.fntdata"/><Relationship Id="rId33" Type="http://schemas.openxmlformats.org/officeDocument/2006/relationships/slide" Target="slides/slide28.xml"/><Relationship Id="rId77" Type="http://schemas.openxmlformats.org/officeDocument/2006/relationships/font" Target="fonts/Montserrat-boldItalic.fntdata"/><Relationship Id="rId32" Type="http://schemas.openxmlformats.org/officeDocument/2006/relationships/slide" Target="slides/slide27.xml"/><Relationship Id="rId76" Type="http://schemas.openxmlformats.org/officeDocument/2006/relationships/font" Target="fonts/Montserrat-italic.fntdata"/><Relationship Id="rId35" Type="http://schemas.openxmlformats.org/officeDocument/2006/relationships/slide" Target="slides/slide30.xml"/><Relationship Id="rId79" Type="http://schemas.openxmlformats.org/officeDocument/2006/relationships/font" Target="fonts/MontserratMedium-regular.fntdata"/><Relationship Id="rId34" Type="http://schemas.openxmlformats.org/officeDocument/2006/relationships/slide" Target="slides/slide29.xml"/><Relationship Id="rId78" Type="http://schemas.openxmlformats.org/officeDocument/2006/relationships/font" Target="fonts/GloriaHallelujah-regular.fntdata"/><Relationship Id="rId71" Type="http://schemas.openxmlformats.org/officeDocument/2006/relationships/font" Target="fonts/Roboto-bold.fntdata"/><Relationship Id="rId70" Type="http://schemas.openxmlformats.org/officeDocument/2006/relationships/font" Target="fonts/Roboto-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Barlow-regular.fntdata"/><Relationship Id="rId61" Type="http://schemas.openxmlformats.org/officeDocument/2006/relationships/font" Target="fonts/ArchivoBlack-regular.fntdata"/><Relationship Id="rId20" Type="http://schemas.openxmlformats.org/officeDocument/2006/relationships/slide" Target="slides/slide15.xml"/><Relationship Id="rId64" Type="http://schemas.openxmlformats.org/officeDocument/2006/relationships/font" Target="fonts/Barlow-italic.fntdata"/><Relationship Id="rId63" Type="http://schemas.openxmlformats.org/officeDocument/2006/relationships/font" Target="fonts/Barlow-bold.fntdata"/><Relationship Id="rId22" Type="http://schemas.openxmlformats.org/officeDocument/2006/relationships/slide" Target="slides/slide17.xml"/><Relationship Id="rId66" Type="http://schemas.openxmlformats.org/officeDocument/2006/relationships/font" Target="fonts/MontserratSemiBold-regular.fntdata"/><Relationship Id="rId21" Type="http://schemas.openxmlformats.org/officeDocument/2006/relationships/slide" Target="slides/slide16.xml"/><Relationship Id="rId65" Type="http://schemas.openxmlformats.org/officeDocument/2006/relationships/font" Target="fonts/Barlow-boldItalic.fntdata"/><Relationship Id="rId24" Type="http://schemas.openxmlformats.org/officeDocument/2006/relationships/slide" Target="slides/slide19.xml"/><Relationship Id="rId68" Type="http://schemas.openxmlformats.org/officeDocument/2006/relationships/font" Target="fonts/MontserratSemiBold-italic.fntdata"/><Relationship Id="rId23" Type="http://schemas.openxmlformats.org/officeDocument/2006/relationships/slide" Target="slides/slide18.xml"/><Relationship Id="rId67" Type="http://schemas.openxmlformats.org/officeDocument/2006/relationships/font" Target="fonts/MontserratSemiBold-bold.fntdata"/><Relationship Id="rId60" Type="http://schemas.openxmlformats.org/officeDocument/2006/relationships/font" Target="fonts/YesevaOne-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MontserratSemiBold-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Caveat-bold.fntdata"/><Relationship Id="rId10" Type="http://schemas.openxmlformats.org/officeDocument/2006/relationships/slide" Target="slides/slide5.xml"/><Relationship Id="rId54" Type="http://schemas.openxmlformats.org/officeDocument/2006/relationships/font" Target="fonts/Caveat-regular.fntdata"/><Relationship Id="rId13" Type="http://schemas.openxmlformats.org/officeDocument/2006/relationships/slide" Target="slides/slide8.xml"/><Relationship Id="rId57" Type="http://schemas.openxmlformats.org/officeDocument/2006/relationships/font" Target="fonts/Garamond-bold.fntdata"/><Relationship Id="rId12" Type="http://schemas.openxmlformats.org/officeDocument/2006/relationships/slide" Target="slides/slide7.xml"/><Relationship Id="rId56" Type="http://schemas.openxmlformats.org/officeDocument/2006/relationships/font" Target="fonts/Garamond-regular.fntdata"/><Relationship Id="rId15" Type="http://schemas.openxmlformats.org/officeDocument/2006/relationships/slide" Target="slides/slide10.xml"/><Relationship Id="rId59" Type="http://schemas.openxmlformats.org/officeDocument/2006/relationships/font" Target="fonts/Garamond-boldItalic.fntdata"/><Relationship Id="rId14" Type="http://schemas.openxmlformats.org/officeDocument/2006/relationships/slide" Target="slides/slide9.xml"/><Relationship Id="rId58" Type="http://schemas.openxmlformats.org/officeDocument/2006/relationships/font" Target="fonts/Garamon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jbellino.com/research/"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ida.wisc.edu/news/guide-translanguaging-classroom"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a9cb9f01e2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3a9cb9f01e2_0_9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latin typeface="Times New Roman"/>
                <a:ea typeface="Times New Roman"/>
                <a:cs typeface="Times New Roman"/>
                <a:sym typeface="Times New Roman"/>
              </a:rPr>
              <a:t>This slide deck is an overview</a:t>
            </a:r>
            <a:r>
              <a:rPr lang="en-US" sz="2000">
                <a:latin typeface="Times New Roman"/>
                <a:ea typeface="Times New Roman"/>
                <a:cs typeface="Times New Roman"/>
                <a:sym typeface="Times New Roman"/>
              </a:rPr>
              <a:t> of our collaborative project. It starts with background information, including a history of our collaboration with MHS and an </a:t>
            </a:r>
            <a:r>
              <a:rPr lang="en-US" sz="2000">
                <a:latin typeface="Times New Roman"/>
                <a:ea typeface="Times New Roman"/>
                <a:cs typeface="Times New Roman"/>
                <a:sym typeface="Times New Roman"/>
              </a:rPr>
              <a:t>account</a:t>
            </a:r>
            <a:r>
              <a:rPr lang="en-US" sz="2000">
                <a:latin typeface="Times New Roman"/>
                <a:ea typeface="Times New Roman"/>
                <a:cs typeface="Times New Roman"/>
                <a:sym typeface="Times New Roman"/>
              </a:rPr>
              <a:t> of how we came to </a:t>
            </a:r>
            <a:r>
              <a:rPr lang="en-US" sz="2000">
                <a:latin typeface="Times New Roman"/>
                <a:ea typeface="Times New Roman"/>
                <a:cs typeface="Times New Roman"/>
                <a:sym typeface="Times New Roman"/>
              </a:rPr>
              <a:t>establish</a:t>
            </a:r>
            <a:r>
              <a:rPr lang="en-US" sz="2000">
                <a:latin typeface="Times New Roman"/>
                <a:ea typeface="Times New Roman"/>
                <a:cs typeface="Times New Roman"/>
                <a:sym typeface="Times New Roman"/>
              </a:rPr>
              <a:t> our central research questions, and the theoretical frameworks we drew on throughout the </a:t>
            </a:r>
            <a:r>
              <a:rPr lang="en-US" sz="2000">
                <a:latin typeface="Times New Roman"/>
                <a:ea typeface="Times New Roman"/>
                <a:cs typeface="Times New Roman"/>
                <a:sym typeface="Times New Roman"/>
              </a:rPr>
              <a:t>project</a:t>
            </a:r>
            <a:r>
              <a:rPr lang="en-US"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p>
            <a:pPr indent="0" lvl="0" marL="0" rtl="0" algn="l">
              <a:spcBef>
                <a:spcPts val="0"/>
              </a:spcBef>
              <a:spcAft>
                <a:spcPts val="0"/>
              </a:spcAft>
              <a:buNone/>
            </a:pPr>
            <a:r>
              <a:t/>
            </a:r>
            <a:endParaRPr sz="2000">
              <a:latin typeface="Times New Roman"/>
              <a:ea typeface="Times New Roman"/>
              <a:cs typeface="Times New Roman"/>
              <a:sym typeface="Times New Roman"/>
            </a:endParaRPr>
          </a:p>
          <a:p>
            <a:pPr indent="0" lvl="0" marL="0" rtl="0" algn="l">
              <a:spcBef>
                <a:spcPts val="0"/>
              </a:spcBef>
              <a:spcAft>
                <a:spcPts val="0"/>
              </a:spcAft>
              <a:buNone/>
            </a:pPr>
            <a:r>
              <a:rPr lang="en-US" sz="2000">
                <a:latin typeface="Times New Roman"/>
                <a:ea typeface="Times New Roman"/>
                <a:cs typeface="Times New Roman"/>
                <a:sym typeface="Times New Roman"/>
              </a:rPr>
              <a:t>Then we present our three main findings related to student </a:t>
            </a:r>
            <a:r>
              <a:rPr lang="en-US" sz="2000">
                <a:latin typeface="Times New Roman"/>
                <a:ea typeface="Times New Roman"/>
                <a:cs typeface="Times New Roman"/>
                <a:sym typeface="Times New Roman"/>
              </a:rPr>
              <a:t>experiences</a:t>
            </a:r>
            <a:r>
              <a:rPr lang="en-US" sz="2000">
                <a:latin typeface="Times New Roman"/>
                <a:ea typeface="Times New Roman"/>
                <a:cs typeface="Times New Roman"/>
                <a:sym typeface="Times New Roman"/>
              </a:rPr>
              <a:t>, opportunities for connection and support, and challenges faced by newcomer students.</a:t>
            </a:r>
            <a:endParaRPr sz="2000">
              <a:latin typeface="Times New Roman"/>
              <a:ea typeface="Times New Roman"/>
              <a:cs typeface="Times New Roman"/>
              <a:sym typeface="Times New Roman"/>
            </a:endParaRPr>
          </a:p>
          <a:p>
            <a:pPr indent="0" lvl="0" marL="0" rtl="0" algn="l">
              <a:spcBef>
                <a:spcPts val="0"/>
              </a:spcBef>
              <a:spcAft>
                <a:spcPts val="0"/>
              </a:spcAft>
              <a:buNone/>
            </a:pPr>
            <a:r>
              <a:t/>
            </a:r>
            <a:endParaRPr sz="2000">
              <a:latin typeface="Times New Roman"/>
              <a:ea typeface="Times New Roman"/>
              <a:cs typeface="Times New Roman"/>
              <a:sym typeface="Times New Roman"/>
            </a:endParaRPr>
          </a:p>
          <a:p>
            <a:pPr indent="0" lvl="0" marL="0" rtl="0" algn="l">
              <a:spcBef>
                <a:spcPts val="0"/>
              </a:spcBef>
              <a:spcAft>
                <a:spcPts val="0"/>
              </a:spcAft>
              <a:buNone/>
            </a:pPr>
            <a:r>
              <a:rPr lang="en-US" sz="2000">
                <a:latin typeface="Times New Roman"/>
                <a:ea typeface="Times New Roman"/>
                <a:cs typeface="Times New Roman"/>
                <a:sym typeface="Times New Roman"/>
              </a:rPr>
              <a:t>Finally, we move into our </a:t>
            </a:r>
            <a:r>
              <a:rPr lang="en-US" sz="2000">
                <a:latin typeface="Times New Roman"/>
                <a:ea typeface="Times New Roman"/>
                <a:cs typeface="Times New Roman"/>
                <a:sym typeface="Times New Roman"/>
              </a:rPr>
              <a:t>recommendations, informed by the principal research findings. Recommendations center on </a:t>
            </a:r>
            <a:r>
              <a:rPr lang="en-US" sz="2000">
                <a:latin typeface="Times New Roman"/>
                <a:ea typeface="Times New Roman"/>
                <a:cs typeface="Times New Roman"/>
                <a:sym typeface="Times New Roman"/>
              </a:rPr>
              <a:t>ELL courses, orientation and onboarding processes, students’ expectations, and the possibility of creating a multilingual resource guide for newcomer migrant students. </a:t>
            </a:r>
            <a:endParaRPr sz="2000">
              <a:latin typeface="Times New Roman"/>
              <a:ea typeface="Times New Roman"/>
              <a:cs typeface="Times New Roman"/>
              <a:sym typeface="Times New Roman"/>
            </a:endParaRPr>
          </a:p>
          <a:p>
            <a:pPr indent="0" lvl="0" marL="0" rtl="0" algn="l">
              <a:spcBef>
                <a:spcPts val="0"/>
              </a:spcBef>
              <a:spcAft>
                <a:spcPts val="0"/>
              </a:spcAft>
              <a:buNone/>
            </a:pPr>
            <a:r>
              <a:t/>
            </a:r>
            <a:endParaRPr sz="2000">
              <a:latin typeface="Times New Roman"/>
              <a:ea typeface="Times New Roman"/>
              <a:cs typeface="Times New Roman"/>
              <a:sym typeface="Times New Roman"/>
            </a:endParaRPr>
          </a:p>
        </p:txBody>
      </p:sp>
      <p:sp>
        <p:nvSpPr>
          <p:cNvPr id="130" name="Google Shape;13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ad6ab26650_13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ad6ab26650_13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ad6ab26650_16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Beginning from conversations back in 2018, this </a:t>
            </a:r>
            <a:r>
              <a:rPr lang="en-US"/>
              <a:t>partnership between Melvindale High School and the University of Michigan has developed over the years. With the first iteration of this collaborative research taking place in 2020, subsequent years have continued to shift in focus and direction as the needs/experiences/perspectives of students have been identified by MHS leaders. Reports have included:</a:t>
            </a:r>
            <a:endParaRPr/>
          </a:p>
          <a:p>
            <a:pPr indent="0" lvl="0" marL="457200" rtl="0" algn="l">
              <a:spcBef>
                <a:spcPts val="0"/>
              </a:spcBef>
              <a:spcAft>
                <a:spcPts val="0"/>
              </a:spcAft>
              <a:buNone/>
            </a:pPr>
            <a:r>
              <a:rPr lang="en-US"/>
              <a:t>2020 - </a:t>
            </a:r>
            <a:r>
              <a:rPr i="1" lang="en-US"/>
              <a:t>Supporting Recently Arrived Students: Lessons Learned from MHS  — </a:t>
            </a:r>
            <a:r>
              <a:rPr lang="en-US"/>
              <a:t>This first report looked at a number of elements at MHS that work towards a responsive school system, to support a population of students “on the move.”</a:t>
            </a:r>
            <a:endParaRPr/>
          </a:p>
          <a:p>
            <a:pPr indent="0" lvl="0" marL="457200" rtl="0" algn="l">
              <a:spcBef>
                <a:spcPts val="0"/>
              </a:spcBef>
              <a:spcAft>
                <a:spcPts val="0"/>
              </a:spcAft>
              <a:buNone/>
            </a:pPr>
            <a:r>
              <a:rPr lang="en-US"/>
              <a:t>2021 - </a:t>
            </a:r>
            <a:r>
              <a:rPr i="1" lang="en-US"/>
              <a:t>From Welcoming to Belonging at Melvindale High School </a:t>
            </a:r>
            <a:r>
              <a:rPr i="1" lang="en-US">
                <a:solidFill>
                  <a:schemeClr val="dk1"/>
                </a:solidFill>
              </a:rPr>
              <a:t>— </a:t>
            </a:r>
            <a:r>
              <a:rPr lang="en-US">
                <a:solidFill>
                  <a:schemeClr val="dk1"/>
                </a:solidFill>
              </a:rPr>
              <a:t>This report initially began with a focus on the newcomer onboarding process, which led us to examine ways that initial welcome can shape issues of belonging over the longer term. </a:t>
            </a:r>
            <a:endParaRPr i="1"/>
          </a:p>
          <a:p>
            <a:pPr indent="0" lvl="0" marL="457200" rtl="0" algn="l">
              <a:spcBef>
                <a:spcPts val="0"/>
              </a:spcBef>
              <a:spcAft>
                <a:spcPts val="0"/>
              </a:spcAft>
              <a:buNone/>
            </a:pPr>
            <a:r>
              <a:rPr lang="en-US"/>
              <a:t>2023 - </a:t>
            </a:r>
            <a:r>
              <a:rPr i="1" lang="en-US"/>
              <a:t>Being a ‘WIDA kid’: Towards an Understanding of Multilingual Students’ Experiences at MHS </a:t>
            </a:r>
            <a:r>
              <a:rPr i="1" lang="en-US">
                <a:solidFill>
                  <a:schemeClr val="dk1"/>
                </a:solidFill>
              </a:rPr>
              <a:t>— </a:t>
            </a:r>
            <a:r>
              <a:rPr lang="en-US">
                <a:solidFill>
                  <a:schemeClr val="dk1"/>
                </a:solidFill>
              </a:rPr>
              <a:t>The focus for this one was Long-term English Language Learners (LTELs). It explored multilingual students’ relationship to language and language learning. Not surprisingly, the WIDA test became a central point of focus.</a:t>
            </a:r>
            <a:endParaRPr i="1"/>
          </a:p>
          <a:p>
            <a:pPr indent="0" lvl="0" marL="457200" rtl="0" algn="l">
              <a:spcBef>
                <a:spcPts val="0"/>
              </a:spcBef>
              <a:spcAft>
                <a:spcPts val="0"/>
              </a:spcAft>
              <a:buNone/>
            </a:pPr>
            <a:r>
              <a:rPr lang="en-US"/>
              <a:t>2024 - </a:t>
            </a:r>
            <a:r>
              <a:rPr i="1" lang="en-US"/>
              <a:t>Being in Community: Understanding Family-School Engagement at MHS </a:t>
            </a:r>
            <a:r>
              <a:rPr i="1" lang="en-US">
                <a:solidFill>
                  <a:schemeClr val="dk1"/>
                </a:solidFill>
              </a:rPr>
              <a:t>— </a:t>
            </a:r>
            <a:r>
              <a:rPr lang="en-US">
                <a:solidFill>
                  <a:schemeClr val="dk1"/>
                </a:solidFill>
              </a:rPr>
              <a:t>Last year’s report moved outside the school walls to consider issues of family engagement and how MHS builds community. </a:t>
            </a:r>
            <a:endParaRPr i="1"/>
          </a:p>
          <a:p>
            <a:pPr indent="0" lvl="0" marL="0" rtl="0" algn="l">
              <a:spcBef>
                <a:spcPts val="0"/>
              </a:spcBef>
              <a:spcAft>
                <a:spcPts val="0"/>
              </a:spcAft>
              <a:buNone/>
            </a:pPr>
            <a:r>
              <a:rPr lang="en-US"/>
              <a:t>For more information and to read previous reports, please visit the research page on Dr. Michelle Bellino’s website by using this link &lt;</a:t>
            </a:r>
            <a:r>
              <a:rPr lang="en-US" u="sng">
                <a:solidFill>
                  <a:schemeClr val="hlink"/>
                </a:solidFill>
                <a:hlinkClick r:id="rId2"/>
              </a:rPr>
              <a:t>https://mjbellino.com/research/</a:t>
            </a:r>
            <a:r>
              <a:rPr lang="en-US"/>
              <a:t>&gt; or by scanning the QR code above.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2025, t</a:t>
            </a:r>
            <a:r>
              <a:rPr lang="en-US"/>
              <a:t>he following slide outlines the major research questions </a:t>
            </a:r>
            <a:r>
              <a:rPr lang="en-US"/>
              <a:t>underpinning</a:t>
            </a:r>
            <a:r>
              <a:rPr lang="en-US"/>
              <a:t> our investigation this year.</a:t>
            </a:r>
            <a:endParaRPr/>
          </a:p>
          <a:p>
            <a:pPr indent="0" lvl="0" marL="0" rtl="0" algn="l">
              <a:spcBef>
                <a:spcPts val="0"/>
              </a:spcBef>
              <a:spcAft>
                <a:spcPts val="0"/>
              </a:spcAft>
              <a:buNone/>
            </a:pPr>
            <a:r>
              <a:t/>
            </a:r>
            <a:endParaRPr/>
          </a:p>
        </p:txBody>
      </p:sp>
      <p:sp>
        <p:nvSpPr>
          <p:cNvPr id="175" name="Google Shape;175;g3ad6ab26650_16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latin typeface="Times New Roman"/>
                <a:ea typeface="Times New Roman"/>
                <a:cs typeface="Times New Roman"/>
                <a:sym typeface="Times New Roman"/>
              </a:rPr>
              <a:t>These questions were co-created </a:t>
            </a:r>
            <a:r>
              <a:rPr lang="en-US" sz="2000">
                <a:latin typeface="Times New Roman"/>
                <a:ea typeface="Times New Roman"/>
                <a:cs typeface="Times New Roman"/>
                <a:sym typeface="Times New Roman"/>
              </a:rPr>
              <a:t>with MHS administrators and have guided our inquiry. During our initial meeting with MHS administrators this fall several potential topics arose, including: experiences of older newcomer students and experiences of longer-term ESL students who have been in the US for a period of time but still require high language support. These interests, coupled with a general interest in student wellbeing, led us to these three research questions with a broader view on how newcomer students experience the transition to a new school environment, the challenges they face, and opportunities for support and connection. We also wanted to know what newcomer students and key staff who work with this student population believe could or should be changed to improve the newcomer student experience. </a:t>
            </a:r>
            <a:endParaRPr sz="2000">
              <a:latin typeface="Times New Roman"/>
              <a:ea typeface="Times New Roman"/>
              <a:cs typeface="Times New Roman"/>
              <a:sym typeface="Times New Roman"/>
            </a:endParaRPr>
          </a:p>
        </p:txBody>
      </p:sp>
      <p:sp>
        <p:nvSpPr>
          <p:cNvPr id="212" name="Google Shape;21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af418224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latin typeface="Times New Roman"/>
                <a:ea typeface="Times New Roman"/>
                <a:cs typeface="Times New Roman"/>
                <a:sym typeface="Times New Roman"/>
              </a:rPr>
              <a:t>As we moved from developing our research questions with the MHS administration to beginning to visit the school and collect data, we conducted a literature review in order to build our collective </a:t>
            </a:r>
            <a:r>
              <a:rPr lang="en-US" sz="1700">
                <a:latin typeface="Times New Roman"/>
                <a:ea typeface="Times New Roman"/>
                <a:cs typeface="Times New Roman"/>
                <a:sym typeface="Times New Roman"/>
              </a:rPr>
              <a:t>understanding and frame our thinking on the newcomer experience. This literature review included academic research, policy papers, and practitioner-focused materials.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Reviewing the wider research on newcomers served a few purposes: </a:t>
            </a:r>
            <a:endParaRPr sz="1700">
              <a:latin typeface="Times New Roman"/>
              <a:ea typeface="Times New Roman"/>
              <a:cs typeface="Times New Roman"/>
              <a:sym typeface="Times New Roman"/>
            </a:endParaRPr>
          </a:p>
          <a:p>
            <a:pPr indent="-336550" lvl="0" marL="457200" rtl="0" algn="l">
              <a:spcBef>
                <a:spcPts val="0"/>
              </a:spcBef>
              <a:spcAft>
                <a:spcPts val="0"/>
              </a:spcAft>
              <a:buSzPts val="1700"/>
              <a:buFont typeface="Times New Roman"/>
              <a:buChar char="●"/>
            </a:pPr>
            <a:r>
              <a:rPr lang="en-US" sz="1700">
                <a:latin typeface="Times New Roman"/>
                <a:ea typeface="Times New Roman"/>
                <a:cs typeface="Times New Roman"/>
                <a:sym typeface="Times New Roman"/>
              </a:rPr>
              <a:t>First, our research team had a wide variety of experiences (some more and some less, or none at all) in K-12 schools with newcomer and multilingual student populations, so this helped level set across the group.</a:t>
            </a:r>
            <a:endParaRPr sz="1700">
              <a:latin typeface="Times New Roman"/>
              <a:ea typeface="Times New Roman"/>
              <a:cs typeface="Times New Roman"/>
              <a:sym typeface="Times New Roman"/>
            </a:endParaRPr>
          </a:p>
          <a:p>
            <a:pPr indent="-336550" lvl="0" marL="457200" rtl="0" algn="l">
              <a:spcBef>
                <a:spcPts val="0"/>
              </a:spcBef>
              <a:spcAft>
                <a:spcPts val="0"/>
              </a:spcAft>
              <a:buSzPts val="1700"/>
              <a:buFont typeface="Times New Roman"/>
              <a:buChar char="●"/>
            </a:pPr>
            <a:r>
              <a:rPr lang="en-US" sz="1700">
                <a:latin typeface="Times New Roman"/>
                <a:ea typeface="Times New Roman"/>
                <a:cs typeface="Times New Roman"/>
                <a:sym typeface="Times New Roman"/>
              </a:rPr>
              <a:t>Second, it allowed us to see what researchers have learned about the newcomer experience across a variety of school and district contexts around the country, giving us a broader lens.</a:t>
            </a:r>
            <a:endParaRPr sz="1700">
              <a:latin typeface="Times New Roman"/>
              <a:ea typeface="Times New Roman"/>
              <a:cs typeface="Times New Roman"/>
              <a:sym typeface="Times New Roman"/>
            </a:endParaRPr>
          </a:p>
          <a:p>
            <a:pPr indent="-336550" lvl="0" marL="457200" rtl="0" algn="l">
              <a:spcBef>
                <a:spcPts val="0"/>
              </a:spcBef>
              <a:spcAft>
                <a:spcPts val="0"/>
              </a:spcAft>
              <a:buSzPts val="1700"/>
              <a:buFont typeface="Times New Roman"/>
              <a:buChar char="●"/>
            </a:pPr>
            <a:r>
              <a:rPr lang="en-US" sz="1700">
                <a:latin typeface="Times New Roman"/>
                <a:ea typeface="Times New Roman"/>
                <a:cs typeface="Times New Roman"/>
                <a:sym typeface="Times New Roman"/>
              </a:rPr>
              <a:t>And third, it helped us make sense of some of the data we began to collect.</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The following slides are just a small sample of the research we reviewed together. </a:t>
            </a:r>
            <a:endParaRPr sz="1700">
              <a:latin typeface="Times New Roman"/>
              <a:ea typeface="Times New Roman"/>
              <a:cs typeface="Times New Roman"/>
              <a:sym typeface="Times New Roman"/>
            </a:endParaRPr>
          </a:p>
        </p:txBody>
      </p:sp>
      <p:sp>
        <p:nvSpPr>
          <p:cNvPr id="229" name="Google Shape;229;g3af4182244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ad6ab26650_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ad6ab26650_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latin typeface="Times New Roman"/>
                <a:ea typeface="Times New Roman"/>
                <a:cs typeface="Times New Roman"/>
                <a:sym typeface="Times New Roman"/>
              </a:rPr>
              <a:t>Bronfenbrenner’s (1979) ecological systems theory can be situated both locally and globally. At the center- the microsystem level- we have individuals who are all </a:t>
            </a:r>
            <a:r>
              <a:rPr lang="en-US" sz="1700">
                <a:latin typeface="Times New Roman"/>
                <a:ea typeface="Times New Roman"/>
                <a:cs typeface="Times New Roman"/>
                <a:sym typeface="Times New Roman"/>
              </a:rPr>
              <a:t>affected</a:t>
            </a:r>
            <a:r>
              <a:rPr lang="en-US" sz="1700">
                <a:latin typeface="Times New Roman"/>
                <a:ea typeface="Times New Roman"/>
                <a:cs typeface="Times New Roman"/>
                <a:sym typeface="Times New Roman"/>
              </a:rPr>
              <a:t> by their relationships, environment, and culture.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Shifts in the larger circles have effects on all the systems nested within them, but can also shift relationships between individuals in systems.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For example, as governmental policies influencing schools rapidly change, the relationships between districts, between schools, and even between individuals may change. This is especially felt when considering policy shifts such as mass deportations, funding cuts, and rising xenophobia. In short, what happens in each of these systems impacts the experience of the individual at the center.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This model is also a powerful way to think about the ways that schools can impact these inner and outer contexts. When schools are designed with belonging in mind, it affects the individual, and also impacts the relationships between individuals, including their capacity to extend that hand of support. So the </a:t>
            </a:r>
            <a:r>
              <a:rPr lang="en-US" sz="1700">
                <a:latin typeface="Times New Roman"/>
                <a:ea typeface="Times New Roman"/>
                <a:cs typeface="Times New Roman"/>
                <a:sym typeface="Times New Roman"/>
              </a:rPr>
              <a:t>institutional</a:t>
            </a:r>
            <a:r>
              <a:rPr lang="en-US" sz="1700">
                <a:latin typeface="Times New Roman"/>
                <a:ea typeface="Times New Roman"/>
                <a:cs typeface="Times New Roman"/>
                <a:sym typeface="Times New Roman"/>
              </a:rPr>
              <a:t> culture and everyday practices in schools matter in shaping experiences and opportunities for individuals, both newcomers and their classmates.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a:p>
            <a:pPr indent="0" lvl="0" marL="0" rtl="0" algn="l">
              <a:spcBef>
                <a:spcPts val="0"/>
              </a:spcBef>
              <a:spcAft>
                <a:spcPts val="0"/>
              </a:spcAft>
              <a:buNone/>
            </a:pPr>
            <a:r>
              <a:rPr lang="en-US" sz="1700">
                <a:latin typeface="Times New Roman"/>
                <a:ea typeface="Times New Roman"/>
                <a:cs typeface="Times New Roman"/>
                <a:sym typeface="Times New Roman"/>
              </a:rPr>
              <a:t>Meanwhile, socioecological systems are also a reminder that individuals have the power to shape their contexts. When our team spoke with Mr. Kassell, he pointed out that kindness isn’t an issue at MHS. Most everyone is polite. But what he called “outgoing kindness” is what he projected would have the greatest impact on belonging. </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sz="1700">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ad6ab26650_9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ad6ab26650_9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700">
                <a:solidFill>
                  <a:schemeClr val="dk1"/>
                </a:solidFill>
                <a:latin typeface="Times New Roman"/>
                <a:ea typeface="Times New Roman"/>
                <a:cs typeface="Times New Roman"/>
                <a:sym typeface="Times New Roman"/>
              </a:rPr>
              <a:t>Language—both affirmation of the home language, and acquisition of the English language—is a critical facet of the newcomer experience.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1700">
                <a:solidFill>
                  <a:schemeClr val="dk1"/>
                </a:solidFill>
                <a:latin typeface="Times New Roman"/>
                <a:ea typeface="Times New Roman"/>
                <a:cs typeface="Times New Roman"/>
                <a:sym typeface="Times New Roman"/>
              </a:rPr>
              <a:t>Wolf-Greenberg, Horvath, and Krimmel discuss the ways that schools serve the </a:t>
            </a:r>
            <a:r>
              <a:rPr lang="en-US" sz="1700">
                <a:solidFill>
                  <a:schemeClr val="dk1"/>
                </a:solidFill>
                <a:latin typeface="Times New Roman"/>
                <a:ea typeface="Times New Roman"/>
                <a:cs typeface="Times New Roman"/>
                <a:sym typeface="Times New Roman"/>
              </a:rPr>
              <a:t>language needs of newcomer students as they construct ELD programming. They differentiate between “integrated ELD,” which includes language supports in the content-area classroom, and “designated ELD,” which includes courses specifically intended to develop English language skills. We saw both types of language support at MHS in content area classrooms and the classes in the ELD and Bridge Programs.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ad6ab26650_9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ad6ab26650_9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chemeClr val="dk1"/>
                </a:solidFill>
                <a:latin typeface="Times New Roman"/>
                <a:ea typeface="Times New Roman"/>
                <a:cs typeface="Times New Roman"/>
                <a:sym typeface="Times New Roman"/>
              </a:rPr>
              <a:t>Importantly, the newcomer experience goes beyond language. Kreuzer, in her work studying how schools can best aid the transition to the new school context, defines the concept of </a:t>
            </a:r>
            <a:r>
              <a:rPr i="1" lang="en-US" sz="1700">
                <a:solidFill>
                  <a:schemeClr val="dk1"/>
                </a:solidFill>
                <a:latin typeface="Times New Roman"/>
                <a:ea typeface="Times New Roman"/>
                <a:cs typeface="Times New Roman"/>
                <a:sym typeface="Times New Roman"/>
              </a:rPr>
              <a:t>culture shock</a:t>
            </a:r>
            <a:r>
              <a:rPr lang="en-US" sz="1700">
                <a:solidFill>
                  <a:schemeClr val="dk1"/>
                </a:solidFill>
                <a:latin typeface="Times New Roman"/>
                <a:ea typeface="Times New Roman"/>
                <a:cs typeface="Times New Roman"/>
                <a:sym typeface="Times New Roman"/>
              </a:rPr>
              <a:t> as “the forced disengagement from known elements…language, geographic and cultural guideposts, family and community supports.”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1700">
                <a:solidFill>
                  <a:schemeClr val="dk1"/>
                </a:solidFill>
                <a:latin typeface="Times New Roman"/>
                <a:ea typeface="Times New Roman"/>
                <a:cs typeface="Times New Roman"/>
                <a:sym typeface="Times New Roman"/>
              </a:rPr>
              <a:t>She describes how culture shock follows a predictable process: from a honeymoon stage, to negotiation, adjustment, and mastery.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1700">
                <a:solidFill>
                  <a:schemeClr val="dk1"/>
                </a:solidFill>
                <a:latin typeface="Times New Roman"/>
                <a:ea typeface="Times New Roman"/>
                <a:cs typeface="Times New Roman"/>
                <a:sym typeface="Times New Roman"/>
              </a:rPr>
              <a:t>The adjustment </a:t>
            </a:r>
            <a:r>
              <a:rPr lang="en-US" sz="1700">
                <a:solidFill>
                  <a:schemeClr val="dk1"/>
                </a:solidFill>
                <a:latin typeface="Times New Roman"/>
                <a:ea typeface="Times New Roman"/>
                <a:cs typeface="Times New Roman"/>
                <a:sym typeface="Times New Roman"/>
              </a:rPr>
              <a:t>stage within the first year of arrival is often of great import for aligning on healthy goals for school resources: we want to avoid outright rejection of the new cultural context (isolation), and we also want to avoid rejecting the home culture (assimilation). Instead, a healthy goal is “integration,” a holistic marriage between heritage and host cultures, in which “pre-transition identities are preserved, even as new social adaptations are underway.”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sample included: 18 total students and 6 teachers interviewed, along with 44 observations. Observation classrooms and interviewees were selected because of high EL student counts, to maximize our understanding of the newcomer experience and the experiences of teachers and staff who support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created two separate interview guides, one for teachers and one for students.</a:t>
            </a:r>
            <a:endParaRPr/>
          </a:p>
          <a:p>
            <a:pPr indent="-298450" lvl="1" marL="914400" rtl="0" algn="l">
              <a:spcBef>
                <a:spcPts val="0"/>
              </a:spcBef>
              <a:spcAft>
                <a:spcPts val="0"/>
              </a:spcAft>
              <a:buSzPts val="1100"/>
              <a:buChar char="-"/>
            </a:pPr>
            <a:r>
              <a:rPr lang="en-US"/>
              <a:t>For students, we were interested in learning about:</a:t>
            </a:r>
            <a:endParaRPr/>
          </a:p>
          <a:p>
            <a:pPr indent="-298450" lvl="2" marL="1371600" rtl="0" algn="l">
              <a:spcBef>
                <a:spcPts val="0"/>
              </a:spcBef>
              <a:spcAft>
                <a:spcPts val="0"/>
              </a:spcAft>
              <a:buSzPts val="1100"/>
              <a:buChar char="-"/>
            </a:pPr>
            <a:r>
              <a:rPr lang="en-US">
                <a:solidFill>
                  <a:schemeClr val="dk1"/>
                </a:solidFill>
              </a:rPr>
              <a:t>Prior experiences and expectations</a:t>
            </a:r>
            <a:endParaRPr>
              <a:solidFill>
                <a:schemeClr val="dk1"/>
              </a:solidFill>
            </a:endParaRPr>
          </a:p>
          <a:p>
            <a:pPr indent="-298450" lvl="2" marL="1371600" rtl="0" algn="l">
              <a:spcBef>
                <a:spcPts val="0"/>
              </a:spcBef>
              <a:spcAft>
                <a:spcPts val="0"/>
              </a:spcAft>
              <a:buClr>
                <a:schemeClr val="dk1"/>
              </a:buClr>
              <a:buSzPts val="1100"/>
              <a:buChar char="-"/>
            </a:pPr>
            <a:r>
              <a:rPr lang="en-US">
                <a:solidFill>
                  <a:schemeClr val="dk1"/>
                </a:solidFill>
              </a:rPr>
              <a:t>First experiences as a newcomer at MHS</a:t>
            </a:r>
            <a:endParaRPr>
              <a:solidFill>
                <a:schemeClr val="dk1"/>
              </a:solidFill>
            </a:endParaRPr>
          </a:p>
          <a:p>
            <a:pPr indent="-298450" lvl="2" marL="1371600" rtl="0" algn="l">
              <a:spcBef>
                <a:spcPts val="0"/>
              </a:spcBef>
              <a:spcAft>
                <a:spcPts val="0"/>
              </a:spcAft>
              <a:buClr>
                <a:schemeClr val="dk1"/>
              </a:buClr>
              <a:buSzPts val="1100"/>
              <a:buChar char="-"/>
            </a:pPr>
            <a:r>
              <a:rPr lang="en-US">
                <a:solidFill>
                  <a:schemeClr val="dk1"/>
                </a:solidFill>
              </a:rPr>
              <a:t>Reflecting on school experience at MHS</a:t>
            </a:r>
            <a:endParaRPr>
              <a:solidFill>
                <a:schemeClr val="dk1"/>
              </a:solidFill>
            </a:endParaRPr>
          </a:p>
          <a:p>
            <a:pPr indent="-298450" lvl="2" marL="1371600" rtl="0" algn="l">
              <a:spcBef>
                <a:spcPts val="0"/>
              </a:spcBef>
              <a:spcAft>
                <a:spcPts val="0"/>
              </a:spcAft>
              <a:buClr>
                <a:schemeClr val="dk1"/>
              </a:buClr>
              <a:buSzPts val="1100"/>
              <a:buChar char="-"/>
            </a:pPr>
            <a:r>
              <a:rPr lang="en-US">
                <a:solidFill>
                  <a:schemeClr val="dk1"/>
                </a:solidFill>
              </a:rPr>
              <a:t>Supports, connections, and representation at the school</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For teachers, we were interested in learning about: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Experiences, practices, and relationships with newcomer students</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Perceptions on newcomer support and connection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Support and connection for teachers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Observations were recorded through fieldnotes</a:t>
            </a:r>
            <a:endParaRPr b="1" sz="1200">
              <a:solidFill>
                <a:schemeClr val="dk1"/>
              </a:solidFill>
              <a:latin typeface="Garamond"/>
              <a:ea typeface="Garamond"/>
              <a:cs typeface="Garamond"/>
              <a:sym typeface="Garamond"/>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d</a:t>
            </a:r>
            <a:r>
              <a:rPr lang="en-US"/>
              <a:t>ata analysis, we</a:t>
            </a:r>
            <a:r>
              <a:rPr lang="en-US">
                <a:solidFill>
                  <a:schemeClr val="dk1"/>
                </a:solidFill>
              </a:rPr>
              <a:t> developed codes based on themes that arose across the observations and interviews. To approach this systematically, we </a:t>
            </a:r>
            <a:r>
              <a:rPr lang="en-US"/>
              <a:t>used an online program called Dedoose, which allowed us to assign codes and look at them thematically, as well as explore how codes were interacting. </a:t>
            </a:r>
            <a:endParaRPr/>
          </a:p>
        </p:txBody>
      </p:sp>
      <p:sp>
        <p:nvSpPr>
          <p:cNvPr id="299" name="Google Shape;29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a9cb9f01e2_0_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3a9cb9f01e2_0_9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a62e1f8c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latin typeface="Times New Roman"/>
              <a:ea typeface="Times New Roman"/>
              <a:cs typeface="Times New Roman"/>
              <a:sym typeface="Times New Roman"/>
            </a:endParaRPr>
          </a:p>
        </p:txBody>
      </p:sp>
      <p:sp>
        <p:nvSpPr>
          <p:cNvPr id="334" name="Google Shape;334;g3a62e1f8c7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af4182244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000">
                <a:solidFill>
                  <a:schemeClr val="dk1"/>
                </a:solidFill>
                <a:latin typeface="Times New Roman"/>
                <a:ea typeface="Times New Roman"/>
                <a:cs typeface="Times New Roman"/>
                <a:sym typeface="Times New Roman"/>
              </a:rPr>
              <a:t>During our interviews with newcomer students, we engaged in an expressive, arts-based activity. We asked students to draw a picture, find a meme or GIF, or identify a song that represented their first day of school. We hoped that visually describing their initial experiences would give them more freedom of expression and enable us to have a richer conversation.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In this first picture, a student drew a </a:t>
            </a:r>
            <a:r>
              <a:rPr lang="en-US" sz="2000">
                <a:solidFill>
                  <a:schemeClr val="dk1"/>
                </a:solidFill>
                <a:latin typeface="Times New Roman"/>
                <a:ea typeface="Times New Roman"/>
                <a:cs typeface="Times New Roman"/>
                <a:sym typeface="Times New Roman"/>
              </a:rPr>
              <a:t>building with “MHS” on top, and depicted himself as separate, physically outside the school. There is tear coming from his eye. He described </a:t>
            </a:r>
            <a:r>
              <a:rPr lang="en-US" sz="2000">
                <a:solidFill>
                  <a:schemeClr val="dk1"/>
                </a:solidFill>
                <a:latin typeface="Times New Roman"/>
                <a:ea typeface="Times New Roman"/>
                <a:cs typeface="Times New Roman"/>
                <a:sym typeface="Times New Roman"/>
              </a:rPr>
              <a:t>himself as “scared” on the first day of school because he didn’t have friends and spent the day by himself.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p:txBody>
      </p:sp>
      <p:sp>
        <p:nvSpPr>
          <p:cNvPr id="351" name="Google Shape;351;g3af41822447_6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ad6ab26650_1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Another student selected this image. We might consider this image closer to the “honeymoon” stage of Kreuzer’s (2016) adjustment model, ready to embrace all that comes at them. When we asked the student why she </a:t>
            </a:r>
            <a:r>
              <a:rPr lang="en-US" sz="2000">
                <a:solidFill>
                  <a:schemeClr val="dk1"/>
                </a:solidFill>
                <a:latin typeface="Times New Roman"/>
                <a:ea typeface="Times New Roman"/>
                <a:cs typeface="Times New Roman"/>
                <a:sym typeface="Times New Roman"/>
              </a:rPr>
              <a:t>chose this image, she said “quería tomar todo positivo, de que va a ser divertido, entretenido y dejar los nervios afuera.” She wanted to bring a positive mindset to her first day, telling herself that it was going to be fun. She was determined to “let go of her nerves.”</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English Translation: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"I wanted to take everything in a positive light, to believe it was going to be fun and entertaining, and leave the nerves behind."</a:t>
            </a:r>
            <a:endParaRPr sz="20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p:txBody>
      </p:sp>
      <p:sp>
        <p:nvSpPr>
          <p:cNvPr id="370" name="Google Shape;370;g3ad6ab26650_1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af41822447_6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In this third picture, a student described herself as “Estaba emocionada de venir y pues casi todo el día estuve feliz. Estuvo interesante. Ese primer día tuve miedo porque pues no sabía y no sabía dónde iba a ir y pues ahí mi amigo me ayudó, me llevó a la clase de Ms.Alata y pues ahí me ayudó con mis clases y así y pues estaba bien. Sí me gustó el primer día. Pues porque me sentía emocionada de saber cómo iba a ser aquí la vida.”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English translation: </a:t>
            </a:r>
            <a:r>
              <a:rPr lang="en-US" sz="2000">
                <a:solidFill>
                  <a:schemeClr val="dk1"/>
                </a:solidFill>
                <a:latin typeface="Calibri"/>
                <a:ea typeface="Calibri"/>
                <a:cs typeface="Calibri"/>
                <a:sym typeface="Calibri"/>
              </a:rPr>
              <a:t>“I was excited to come, and I was happy almost all day. It was interesting.” That first day I was scared because I didn't know anything, and I didn't know where I was going, but my friend helped me. He took me to Ms. Alata's class, and she helped me with my classes and everything, and it was fine. I did like the first day. I was excited to see what life would be like here.”</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sz="2000">
                <a:solidFill>
                  <a:schemeClr val="dk1"/>
                </a:solidFill>
                <a:latin typeface="Times New Roman"/>
                <a:ea typeface="Times New Roman"/>
                <a:cs typeface="Times New Roman"/>
                <a:sym typeface="Times New Roman"/>
              </a:rPr>
              <a:t>We want to highlight that there has been a shift for some students from that first day. Many have moved closer to that “adjustment” experience in </a:t>
            </a:r>
            <a:r>
              <a:rPr lang="en-US" sz="2000">
                <a:solidFill>
                  <a:schemeClr val="dk1"/>
                </a:solidFill>
                <a:latin typeface="Times New Roman"/>
                <a:ea typeface="Times New Roman"/>
                <a:cs typeface="Times New Roman"/>
                <a:sym typeface="Times New Roman"/>
              </a:rPr>
              <a:t>Kreuzer’s (2016) model. But some, like this student, haven’t. This student </a:t>
            </a:r>
            <a:r>
              <a:rPr lang="en-US" sz="2000">
                <a:solidFill>
                  <a:schemeClr val="dk1"/>
                </a:solidFill>
                <a:latin typeface="Times New Roman"/>
                <a:ea typeface="Times New Roman"/>
                <a:cs typeface="Times New Roman"/>
                <a:sym typeface="Times New Roman"/>
              </a:rPr>
              <a:t>shared that they don’t feel the same excitement anymore because they thought it was going to be different, but they haven’t made friends. This raises questions about what different newcomer </a:t>
            </a:r>
            <a:r>
              <a:rPr lang="en-US" sz="2000">
                <a:solidFill>
                  <a:schemeClr val="dk1"/>
                </a:solidFill>
                <a:latin typeface="Times New Roman"/>
                <a:ea typeface="Times New Roman"/>
                <a:cs typeface="Times New Roman"/>
                <a:sym typeface="Times New Roman"/>
              </a:rPr>
              <a:t>students</a:t>
            </a:r>
            <a:r>
              <a:rPr lang="en-US" sz="2000">
                <a:solidFill>
                  <a:schemeClr val="dk1"/>
                </a:solidFill>
                <a:latin typeface="Times New Roman"/>
                <a:ea typeface="Times New Roman"/>
                <a:cs typeface="Times New Roman"/>
                <a:sym typeface="Times New Roman"/>
              </a:rPr>
              <a:t> might be experiencing– and what the school could do to support that adjustment process for all students. </a:t>
            </a:r>
            <a:endParaRPr sz="20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p:txBody>
      </p:sp>
      <p:sp>
        <p:nvSpPr>
          <p:cNvPr id="389" name="Google Shape;389;g3af41822447_6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af41822447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3af41822447_16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a5fc73eae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Times New Roman"/>
                <a:ea typeface="Times New Roman"/>
                <a:cs typeface="Times New Roman"/>
                <a:sym typeface="Times New Roman"/>
              </a:rPr>
              <a:t>In response to the </a:t>
            </a:r>
            <a:r>
              <a:rPr lang="en-US" sz="1300">
                <a:latin typeface="Times New Roman"/>
                <a:ea typeface="Times New Roman"/>
                <a:cs typeface="Times New Roman"/>
                <a:sym typeface="Times New Roman"/>
              </a:rPr>
              <a:t>opportunities</a:t>
            </a:r>
            <a:r>
              <a:rPr lang="en-US" sz="1300">
                <a:latin typeface="Times New Roman"/>
                <a:ea typeface="Times New Roman"/>
                <a:cs typeface="Times New Roman"/>
                <a:sym typeface="Times New Roman"/>
              </a:rPr>
              <a:t> piece of our second research question, we found that there </a:t>
            </a:r>
            <a:r>
              <a:rPr lang="en-US" sz="1300">
                <a:latin typeface="Times New Roman"/>
                <a:ea typeface="Times New Roman"/>
                <a:cs typeface="Times New Roman"/>
                <a:sym typeface="Times New Roman"/>
              </a:rPr>
              <a:t>are relational, organizational, and linguistic school-based practices that support newcomer belonging.</a:t>
            </a:r>
            <a:endParaRPr sz="1300">
              <a:latin typeface="Times New Roman"/>
              <a:ea typeface="Times New Roman"/>
              <a:cs typeface="Times New Roman"/>
              <a:sym typeface="Times New Roman"/>
            </a:endParaRPr>
          </a:p>
        </p:txBody>
      </p:sp>
      <p:sp>
        <p:nvSpPr>
          <p:cNvPr id="419" name="Google Shape;419;g3a5fc73eae0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ad6ab26650_15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ad6ab26650_15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Times New Roman"/>
                <a:ea typeface="Times New Roman"/>
                <a:cs typeface="Times New Roman"/>
                <a:sym typeface="Times New Roman"/>
              </a:rPr>
              <a:t>Our second research question asked: What opportunities exist for support and connection for newcomer students?</a:t>
            </a:r>
            <a:endParaRPr sz="1600">
              <a:latin typeface="Times New Roman"/>
              <a:ea typeface="Times New Roman"/>
              <a:cs typeface="Times New Roman"/>
              <a:sym typeface="Times New Roman"/>
            </a:endParaRPr>
          </a:p>
          <a:p>
            <a:pPr indent="0" lvl="0" marL="0" rtl="0" algn="l">
              <a:spcBef>
                <a:spcPts val="0"/>
              </a:spcBef>
              <a:spcAft>
                <a:spcPts val="0"/>
              </a:spcAft>
              <a:buNone/>
            </a:pPr>
            <a:r>
              <a:t/>
            </a:r>
            <a:endParaRPr sz="1600">
              <a:latin typeface="Times New Roman"/>
              <a:ea typeface="Times New Roman"/>
              <a:cs typeface="Times New Roman"/>
              <a:sym typeface="Times New Roman"/>
            </a:endParaRPr>
          </a:p>
          <a:p>
            <a:pPr indent="0" lvl="0" marL="0" rtl="0" algn="l">
              <a:spcBef>
                <a:spcPts val="0"/>
              </a:spcBef>
              <a:spcAft>
                <a:spcPts val="0"/>
              </a:spcAft>
              <a:buNone/>
            </a:pPr>
            <a:r>
              <a:rPr lang="en-US" sz="1600">
                <a:latin typeface="Times New Roman"/>
                <a:ea typeface="Times New Roman"/>
                <a:cs typeface="Times New Roman"/>
                <a:sym typeface="Times New Roman"/>
              </a:rPr>
              <a:t>Across the data we gathered, we identified practices that facilitate belonging for newcomer students in three dimensions: linguistic, relational, and organizational. </a:t>
            </a:r>
            <a:endParaRPr sz="1600">
              <a:latin typeface="Times New Roman"/>
              <a:ea typeface="Times New Roman"/>
              <a:cs typeface="Times New Roman"/>
              <a:sym typeface="Times New Roman"/>
            </a:endParaRPr>
          </a:p>
          <a:p>
            <a:pPr indent="-330200" lvl="1" marL="9144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Linguistic practices: Students experience a greater sense of belonging when…</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their linguistic background is affirmed and celebrated, and when their home languages and existing funds of knowledge are leveraged to facilitate learning (i.e., translanguaging); and </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there are robust opportunities—both within classrooms and via extracurricular activities—for students to develop their English language skills in a way that affirms their language aspirations (e.g., the ELD and Bridge Programs; language clubs). </a:t>
            </a:r>
            <a:endParaRPr sz="1600">
              <a:latin typeface="Times New Roman"/>
              <a:ea typeface="Times New Roman"/>
              <a:cs typeface="Times New Roman"/>
              <a:sym typeface="Times New Roman"/>
            </a:endParaRPr>
          </a:p>
          <a:p>
            <a:pPr indent="-330200" lvl="1" marL="9144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Relational practices: Students experience a greater sense of belonging when…</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there are opportunities for caring, supportive relationships with trusted teachers and staff mentors; and </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there are opportunities for students to develop strong peer networks, and to both support and be supported by other students (e.g., informal peer support; the peer mentoring program). </a:t>
            </a:r>
            <a:endParaRPr sz="1600">
              <a:latin typeface="Times New Roman"/>
              <a:ea typeface="Times New Roman"/>
              <a:cs typeface="Times New Roman"/>
              <a:sym typeface="Times New Roman"/>
            </a:endParaRPr>
          </a:p>
          <a:p>
            <a:pPr indent="-330200" lvl="1" marL="9144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Organizational practices: Students experience a greater sense of belonging when…</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they have a strong handle on the “hidden curriculum” of school rules, routines and procedures (e.g., expectations, bell schedules).</a:t>
            </a:r>
            <a:endParaRPr sz="1600">
              <a:latin typeface="Times New Roman"/>
              <a:ea typeface="Times New Roman"/>
              <a:cs typeface="Times New Roman"/>
              <a:sym typeface="Times New Roman"/>
            </a:endParaRPr>
          </a:p>
          <a:p>
            <a:pPr indent="-330200" lvl="2" marL="13716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technology within the classroom facilitates and accelerates student learning (e.g., translation devices).</a:t>
            </a:r>
            <a:endParaRPr sz="1600">
              <a:latin typeface="Times New Roman"/>
              <a:ea typeface="Times New Roman"/>
              <a:cs typeface="Times New Roman"/>
              <a:sym typeface="Times New Roman"/>
            </a:endParaRPr>
          </a:p>
          <a:p>
            <a:pPr indent="-330200" lvl="0" marL="457200" rtl="0" algn="l">
              <a:spcBef>
                <a:spcPts val="0"/>
              </a:spcBef>
              <a:spcAft>
                <a:spcPts val="0"/>
              </a:spcAft>
              <a:buSzPts val="1600"/>
              <a:buFont typeface="Times New Roman"/>
              <a:buChar char="●"/>
            </a:pPr>
            <a:r>
              <a:rPr lang="en-US" sz="1600">
                <a:latin typeface="Times New Roman"/>
                <a:ea typeface="Times New Roman"/>
                <a:cs typeface="Times New Roman"/>
                <a:sym typeface="Times New Roman"/>
              </a:rPr>
              <a:t>Across our observational and interview data collected this fall at MHS, we found examples for supportive practices across all three dimensions. Altogether, these practices help newcomer students feel a greater sense of belonging in the school community. </a:t>
            </a:r>
            <a:endParaRPr sz="1600">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a5fc73eae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600">
              <a:solidFill>
                <a:schemeClr val="dk1"/>
              </a:solidFill>
              <a:latin typeface="Times New Roman"/>
              <a:ea typeface="Times New Roman"/>
              <a:cs typeface="Times New Roman"/>
              <a:sym typeface="Times New Roman"/>
            </a:endParaRPr>
          </a:p>
          <a:p>
            <a:pPr indent="-330200" lvl="0" marL="457200" rtl="0" algn="l">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Students experience a greater sense of belonging when their linguistic background is affirmed and celebrated, and when their home languages and existing funds of knowledge are leveraged to facilitate learning (i.e., translanguaging)</a:t>
            </a:r>
            <a:endParaRPr sz="1600">
              <a:solidFill>
                <a:schemeClr val="dk1"/>
              </a:solidFill>
              <a:latin typeface="Times New Roman"/>
              <a:ea typeface="Times New Roman"/>
              <a:cs typeface="Times New Roman"/>
              <a:sym typeface="Times New Roman"/>
            </a:endParaRPr>
          </a:p>
          <a:p>
            <a:pPr indent="-330200" lvl="0" marL="457200" rtl="0" algn="l">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Reference: </a:t>
            </a:r>
            <a:r>
              <a:rPr lang="en-US" sz="1600" u="sng">
                <a:solidFill>
                  <a:schemeClr val="hlink"/>
                </a:solidFill>
                <a:latin typeface="Times New Roman"/>
                <a:ea typeface="Times New Roman"/>
                <a:cs typeface="Times New Roman"/>
                <a:sym typeface="Times New Roman"/>
                <a:hlinkClick r:id="rId2"/>
              </a:rPr>
              <a:t>WIDA, A guide to translanguaging in the classroom</a:t>
            </a:r>
            <a:endParaRPr sz="1800">
              <a:latin typeface="Times New Roman"/>
              <a:ea typeface="Times New Roman"/>
              <a:cs typeface="Times New Roman"/>
              <a:sym typeface="Times New Roman"/>
            </a:endParaRPr>
          </a:p>
        </p:txBody>
      </p:sp>
      <p:sp>
        <p:nvSpPr>
          <p:cNvPr id="451" name="Google Shape;451;g3a5fc73eae0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a5fc73eae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US">
                <a:solidFill>
                  <a:schemeClr val="dk1"/>
                </a:solidFill>
                <a:latin typeface="Times New Roman"/>
                <a:ea typeface="Times New Roman"/>
                <a:cs typeface="Times New Roman"/>
                <a:sym typeface="Times New Roman"/>
              </a:rPr>
              <a:t>Students experience a greater sense of belonging when there are robust opportunities—both within classrooms and via extracurricular activities—for students to develop their English language skills in a way that affirms their language aspirations (e.g., the ELD and Bridge Programs; language clubs) </a:t>
            </a:r>
            <a:endParaRPr>
              <a:solidFill>
                <a:schemeClr val="dk1"/>
              </a:solidFill>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US">
                <a:solidFill>
                  <a:schemeClr val="dk1"/>
                </a:solidFill>
                <a:latin typeface="Times New Roman"/>
                <a:ea typeface="Times New Roman"/>
                <a:cs typeface="Times New Roman"/>
                <a:sym typeface="Times New Roman"/>
              </a:rPr>
              <a:t>Can look like: </a:t>
            </a:r>
            <a:endParaRPr>
              <a:solidFill>
                <a:schemeClr val="dk1"/>
              </a:solidFill>
              <a:latin typeface="Times New Roman"/>
              <a:ea typeface="Times New Roman"/>
              <a:cs typeface="Times New Roman"/>
              <a:sym typeface="Times New Roman"/>
            </a:endParaRPr>
          </a:p>
          <a:p>
            <a:pPr indent="-298450" lvl="1" marL="914400" rtl="0" algn="l">
              <a:spcBef>
                <a:spcPts val="0"/>
              </a:spcBef>
              <a:spcAft>
                <a:spcPts val="0"/>
              </a:spcAft>
              <a:buClr>
                <a:schemeClr val="dk1"/>
              </a:buClr>
              <a:buSzPts val="1100"/>
              <a:buFont typeface="Times New Roman"/>
              <a:buChar char="○"/>
            </a:pPr>
            <a:r>
              <a:rPr lang="en-US">
                <a:solidFill>
                  <a:schemeClr val="dk1"/>
                </a:solidFill>
                <a:latin typeface="Times New Roman"/>
                <a:ea typeface="Times New Roman"/>
                <a:cs typeface="Times New Roman"/>
                <a:sym typeface="Times New Roman"/>
              </a:rPr>
              <a:t>ELD coursework in the ELD and bridge programs </a:t>
            </a:r>
            <a:endParaRPr>
              <a:solidFill>
                <a:schemeClr val="dk1"/>
              </a:solidFill>
              <a:latin typeface="Times New Roman"/>
              <a:ea typeface="Times New Roman"/>
              <a:cs typeface="Times New Roman"/>
              <a:sym typeface="Times New Roman"/>
            </a:endParaRPr>
          </a:p>
          <a:p>
            <a:pPr indent="-298450" lvl="1" marL="914400" rtl="0" algn="l">
              <a:spcBef>
                <a:spcPts val="0"/>
              </a:spcBef>
              <a:spcAft>
                <a:spcPts val="0"/>
              </a:spcAft>
              <a:buClr>
                <a:schemeClr val="dk1"/>
              </a:buClr>
              <a:buSzPts val="1100"/>
              <a:buFont typeface="Times New Roman"/>
              <a:buChar char="○"/>
            </a:pPr>
            <a:r>
              <a:rPr lang="en-US">
                <a:solidFill>
                  <a:schemeClr val="dk1"/>
                </a:solidFill>
                <a:latin typeface="Times New Roman"/>
                <a:ea typeface="Times New Roman"/>
                <a:cs typeface="Times New Roman"/>
                <a:sym typeface="Times New Roman"/>
              </a:rPr>
              <a:t>support and accommodations in content-area classes </a:t>
            </a:r>
            <a:endParaRPr sz="1300">
              <a:latin typeface="Times New Roman"/>
              <a:ea typeface="Times New Roman"/>
              <a:cs typeface="Times New Roman"/>
              <a:sym typeface="Times New Roman"/>
            </a:endParaRPr>
          </a:p>
        </p:txBody>
      </p:sp>
      <p:sp>
        <p:nvSpPr>
          <p:cNvPr id="471" name="Google Shape;471;g3a5fc73eae0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ad6ab26650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The next dimension is relational belonging. Students depend on trusted teachers and school staff for support. Across our observations and </a:t>
            </a:r>
            <a:r>
              <a:rPr lang="en-US" sz="1600">
                <a:solidFill>
                  <a:schemeClr val="dk1"/>
                </a:solidFill>
                <a:latin typeface="Garamond"/>
                <a:ea typeface="Garamond"/>
                <a:cs typeface="Garamond"/>
                <a:sym typeface="Garamond"/>
              </a:rPr>
              <a:t>interviews</a:t>
            </a:r>
            <a:r>
              <a:rPr lang="en-US" sz="1600">
                <a:solidFill>
                  <a:schemeClr val="dk1"/>
                </a:solidFill>
                <a:latin typeface="Garamond"/>
                <a:ea typeface="Garamond"/>
                <a:cs typeface="Garamond"/>
                <a:sym typeface="Garamond"/>
              </a:rPr>
              <a:t>, students repeatedly described teachers not only as instructors for their classes but as trusted adults who know them and care about their wellbeing, both inside and beyond the school walls. This included having conversations about future education and career aspirations and having </a:t>
            </a:r>
            <a:r>
              <a:rPr lang="en-US" sz="1600">
                <a:solidFill>
                  <a:schemeClr val="dk1"/>
                </a:solidFill>
                <a:latin typeface="Garamond"/>
                <a:ea typeface="Garamond"/>
                <a:cs typeface="Garamond"/>
                <a:sym typeface="Garamond"/>
              </a:rPr>
              <a:t>students</a:t>
            </a:r>
            <a:r>
              <a:rPr lang="en-US" sz="1600">
                <a:solidFill>
                  <a:schemeClr val="dk1"/>
                </a:solidFill>
                <a:latin typeface="Garamond"/>
                <a:ea typeface="Garamond"/>
                <a:cs typeface="Garamond"/>
                <a:sym typeface="Garamond"/>
              </a:rPr>
              <a:t> reflect </a:t>
            </a:r>
            <a:r>
              <a:rPr lang="en-US" sz="1600">
                <a:solidFill>
                  <a:schemeClr val="dk1"/>
                </a:solidFill>
                <a:latin typeface="Garamond"/>
                <a:ea typeface="Garamond"/>
                <a:cs typeface="Garamond"/>
                <a:sym typeface="Garamond"/>
              </a:rPr>
              <a:t>critically</a:t>
            </a:r>
            <a:r>
              <a:rPr lang="en-US" sz="1600">
                <a:solidFill>
                  <a:schemeClr val="dk1"/>
                </a:solidFill>
                <a:latin typeface="Garamond"/>
                <a:ea typeface="Garamond"/>
                <a:cs typeface="Garamond"/>
                <a:sym typeface="Garamond"/>
              </a:rPr>
              <a:t> on what’s happening in their lives. Many teachers worked to learn about student’s lives through informal conversations asking students about their weekends or families. They also did this inside the classroom by using humor and relating course material to their lives. These are all ways that teachers are also drawing on students’ “funds of knowledge” in that they are building connections between school and home life. </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Teachers also facilitated peer relationships in the classroom, sometimes through informal mentor pairings in their classrooms or having unstructured time in their classes to facilitate peer-to-peer dialogue. </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Students also described depending on support staff, especially if the support is offered in their home language. Arabic-speaking students had several teachers in mind that they could talk to for additional support as needs arose. Spanish-speaking </a:t>
            </a:r>
            <a:r>
              <a:rPr lang="en-US" sz="1600">
                <a:solidFill>
                  <a:schemeClr val="dk1"/>
                </a:solidFill>
                <a:latin typeface="Garamond"/>
                <a:ea typeface="Garamond"/>
                <a:cs typeface="Garamond"/>
                <a:sym typeface="Garamond"/>
              </a:rPr>
              <a:t>students</a:t>
            </a:r>
            <a:r>
              <a:rPr lang="en-US" sz="1600">
                <a:solidFill>
                  <a:schemeClr val="dk1"/>
                </a:solidFill>
                <a:latin typeface="Garamond"/>
                <a:ea typeface="Garamond"/>
                <a:cs typeface="Garamond"/>
                <a:sym typeface="Garamond"/>
              </a:rPr>
              <a:t> frequently said that Ms. Mora is the first adult they would go to if they had a problem, which truly shows the importance of having staff who speak the students home languages. Other students also mentioned having referrals to the school psychologist and using them for support. </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t/>
            </a:r>
            <a:endParaRPr sz="1200">
              <a:solidFill>
                <a:schemeClr val="dk1"/>
              </a:solidFill>
              <a:latin typeface="Garamond"/>
              <a:ea typeface="Garamond"/>
              <a:cs typeface="Garamond"/>
              <a:sym typeface="Garamond"/>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Garamond"/>
              <a:ea typeface="Garamond"/>
              <a:cs typeface="Garamond"/>
              <a:sym typeface="Garamond"/>
            </a:endParaRPr>
          </a:p>
        </p:txBody>
      </p:sp>
      <p:sp>
        <p:nvSpPr>
          <p:cNvPr id="489" name="Google Shape;489;g3ad6ab26650_0_1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ad6ab26650_16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500"/>
              <a:t>We also found that students rely on peers and other students for support. </a:t>
            </a:r>
            <a:r>
              <a:rPr lang="en-US" sz="1500"/>
              <a:t>Connecting</a:t>
            </a:r>
            <a:r>
              <a:rPr lang="en-US" sz="1500"/>
              <a:t> this to the previous diagram, these aspects are largely illustrative of the “</a:t>
            </a:r>
            <a:r>
              <a:rPr lang="en-US" sz="1500"/>
              <a:t>relational</a:t>
            </a:r>
            <a:r>
              <a:rPr lang="en-US" sz="1500"/>
              <a:t>” </a:t>
            </a:r>
            <a:r>
              <a:rPr lang="en-US" sz="1500"/>
              <a:t>components.</a:t>
            </a:r>
            <a:r>
              <a:rPr lang="en-US" sz="1500"/>
              <a:t> This </a:t>
            </a:r>
            <a:r>
              <a:rPr lang="en-US" sz="1500"/>
              <a:t>primary resource demonstrated itself through three particular codes used in deconstructing interviews and fieldnotes: (1) Being social and outgoing, (2) Student supporting students, and (3) Facilitating peer relationships. Here is more information on what each code attempted to capture:</a:t>
            </a:r>
            <a:endParaRPr sz="1500"/>
          </a:p>
          <a:p>
            <a:pPr indent="-323850" lvl="0" marL="457200" rtl="0" algn="l">
              <a:spcBef>
                <a:spcPts val="0"/>
              </a:spcBef>
              <a:spcAft>
                <a:spcPts val="0"/>
              </a:spcAft>
              <a:buSzPts val="1500"/>
              <a:buChar char="●"/>
            </a:pPr>
            <a:r>
              <a:rPr lang="en-US" sz="1500"/>
              <a:t>Being social and outgoing</a:t>
            </a:r>
            <a:endParaRPr sz="1500"/>
          </a:p>
          <a:p>
            <a:pPr indent="-323850" lvl="1" marL="914400" rtl="0" algn="l">
              <a:spcBef>
                <a:spcPts val="0"/>
              </a:spcBef>
              <a:spcAft>
                <a:spcPts val="0"/>
              </a:spcAft>
              <a:buSzPts val="1500"/>
              <a:buChar char="○"/>
            </a:pPr>
            <a:r>
              <a:rPr lang="en-US" sz="1500"/>
              <a:t>This code highlights data that may indicate that individual personalities play a role in newcomer transitions </a:t>
            </a:r>
            <a:r>
              <a:rPr lang="en-US" sz="1500"/>
              <a:t>—</a:t>
            </a:r>
            <a:r>
              <a:rPr lang="en-US" sz="1500"/>
              <a:t> with social and/or outgoing personalities as a strength.</a:t>
            </a:r>
            <a:endParaRPr sz="1500"/>
          </a:p>
          <a:p>
            <a:pPr indent="-323850" lvl="0" marL="457200" rtl="0" algn="l">
              <a:spcBef>
                <a:spcPts val="0"/>
              </a:spcBef>
              <a:spcAft>
                <a:spcPts val="0"/>
              </a:spcAft>
              <a:buSzPts val="1500"/>
              <a:buChar char="●"/>
            </a:pPr>
            <a:r>
              <a:rPr lang="en-US" sz="1500"/>
              <a:t>Student supporting students</a:t>
            </a:r>
            <a:endParaRPr sz="1500"/>
          </a:p>
          <a:p>
            <a:pPr indent="-323850" lvl="1" marL="914400" rtl="0" algn="l">
              <a:spcBef>
                <a:spcPts val="0"/>
              </a:spcBef>
              <a:spcAft>
                <a:spcPts val="0"/>
              </a:spcAft>
              <a:buSzPts val="1500"/>
              <a:buChar char="○"/>
            </a:pPr>
            <a:r>
              <a:rPr lang="en-US" sz="1500"/>
              <a:t>The code references to ways that students can and do support newcomer students. This may include asking for help or receiving support or feeling welcomed</a:t>
            </a:r>
            <a:r>
              <a:rPr lang="en-US" sz="1500"/>
              <a:t>, </a:t>
            </a:r>
            <a:r>
              <a:rPr lang="en-US" sz="1500"/>
              <a:t>unprompted. </a:t>
            </a:r>
            <a:endParaRPr sz="1500"/>
          </a:p>
          <a:p>
            <a:pPr indent="-323850" lvl="0" marL="457200" rtl="0" algn="l">
              <a:spcBef>
                <a:spcPts val="0"/>
              </a:spcBef>
              <a:spcAft>
                <a:spcPts val="0"/>
              </a:spcAft>
              <a:buSzPts val="1500"/>
              <a:buChar char="●"/>
            </a:pPr>
            <a:r>
              <a:rPr lang="en-US" sz="1500"/>
              <a:t>Facilitating peer relationships </a:t>
            </a:r>
            <a:endParaRPr sz="1500"/>
          </a:p>
          <a:p>
            <a:pPr indent="-323850" lvl="1" marL="914400" rtl="0" algn="l">
              <a:spcBef>
                <a:spcPts val="0"/>
              </a:spcBef>
              <a:spcAft>
                <a:spcPts val="0"/>
              </a:spcAft>
              <a:buSzPts val="1500"/>
              <a:buChar char="○"/>
            </a:pPr>
            <a:r>
              <a:rPr lang="en-US" sz="1500"/>
              <a:t>This code references to ways that adult actors and/or school structures can facilitate peer relationships to support newcomer students.</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US" sz="1500"/>
              <a:t>This first quote comes from a faculty member in which they observe </a:t>
            </a:r>
            <a:r>
              <a:rPr lang="en-US" sz="1500"/>
              <a:t>language</a:t>
            </a:r>
            <a:r>
              <a:rPr lang="en-US" sz="1500"/>
              <a:t> exchange among students as a means of connection and communication. Similar experiences (i.e., whether directly or indirectly) garnered a shared perspective that helped students adjust and feel belonging within their environment. While this example is at the </a:t>
            </a:r>
            <a:r>
              <a:rPr lang="en-US" sz="1500"/>
              <a:t>linguistic</a:t>
            </a:r>
            <a:r>
              <a:rPr lang="en-US" sz="1500"/>
              <a:t>-relational </a:t>
            </a:r>
            <a:r>
              <a:rPr lang="en-US" sz="1500">
                <a:solidFill>
                  <a:schemeClr val="dk1"/>
                </a:solidFill>
              </a:rPr>
              <a:t>intersection with language serving as a major connection point, this was principally mediated by peer relationships. The second quote comes from a student interview in which the student was asked to think of a time when they felt like they belonged and connected within MHS.</a:t>
            </a:r>
            <a:r>
              <a:rPr lang="en-US" sz="1500"/>
              <a:t> This largely captured the continued engagement of between students once connections were made — predominantly existing as a relational aspect of their experiences. The final quote from another teacher interview underscores how simple interactions and interventions can reinforce how students rely on peers for support. At the organizational-relational intersection, it showcases how adapting routines/resources facilitate student growth and belonging. The extension of relationships to being environmental and structural also highlights that facilitating peer relationships can guide development. That is to say, teachers can reinforce how students interact with one another.</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
        <p:nvSpPr>
          <p:cNvPr id="509" name="Google Shape;509;g3ad6ab26650_16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af4182244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Organizational resources matter because newcomers feel a stronger sense of belonging when school becomes predictable and navigable for them. A big part of this is learning the hidden curriculum, the rules, routines, and expectations that everyone else already knows.</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As students spend more time in the building, they begin to understand how transitions work, what the bell schedule means, and what teachers expect. That stability reduces anxiety and helps them participate more confidently.</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Technology plays a similar supportive role. Translation-enabled laptops and phones give students access to content in their preferred language, and teachers normalize these tools so students don’t feel embarrassed using them. When technology is built into instruction like this, it accelerates learning and makes academic participation more attainable.</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rPr lang="en-US" sz="1600">
                <a:solidFill>
                  <a:schemeClr val="dk1"/>
                </a:solidFill>
                <a:latin typeface="Garamond"/>
                <a:ea typeface="Garamond"/>
                <a:cs typeface="Garamond"/>
                <a:sym typeface="Garamond"/>
              </a:rPr>
              <a:t>So overall, clear </a:t>
            </a:r>
            <a:r>
              <a:rPr lang="en-US" sz="1600">
                <a:solidFill>
                  <a:schemeClr val="dk1"/>
                </a:solidFill>
                <a:latin typeface="Garamond"/>
                <a:ea typeface="Garamond"/>
                <a:cs typeface="Garamond"/>
                <a:sym typeface="Garamond"/>
              </a:rPr>
              <a:t>r</a:t>
            </a:r>
            <a:r>
              <a:rPr lang="en-US" sz="1600">
                <a:solidFill>
                  <a:schemeClr val="dk1"/>
                </a:solidFill>
                <a:latin typeface="Garamond"/>
                <a:ea typeface="Garamond"/>
                <a:cs typeface="Garamond"/>
                <a:sym typeface="Garamond"/>
              </a:rPr>
              <a:t>outines and well-integrated technology work together to make school feel predictable, supportive, and accessible, which strengthens newcomer belonging.</a:t>
            </a:r>
            <a:endParaRPr sz="1600">
              <a:solidFill>
                <a:schemeClr val="dk1"/>
              </a:solidFill>
              <a:latin typeface="Garamond"/>
              <a:ea typeface="Garamond"/>
              <a:cs typeface="Garamond"/>
              <a:sym typeface="Garamond"/>
            </a:endParaRPr>
          </a:p>
          <a:p>
            <a:pPr indent="0" lvl="0" marL="0" rtl="0" algn="l">
              <a:spcBef>
                <a:spcPts val="1200"/>
              </a:spcBef>
              <a:spcAft>
                <a:spcPts val="0"/>
              </a:spcAft>
              <a:buClr>
                <a:schemeClr val="dk1"/>
              </a:buClr>
              <a:buSzPts val="1100"/>
              <a:buFont typeface="Arial"/>
              <a:buNone/>
            </a:pPr>
            <a:r>
              <a:t/>
            </a:r>
            <a:endParaRPr sz="1600">
              <a:solidFill>
                <a:schemeClr val="dk1"/>
              </a:solidFill>
              <a:latin typeface="Garamond"/>
              <a:ea typeface="Garamond"/>
              <a:cs typeface="Garamond"/>
              <a:sym typeface="Garamond"/>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Garamond"/>
              <a:ea typeface="Garamond"/>
              <a:cs typeface="Garamond"/>
              <a:sym typeface="Garamond"/>
            </a:endParaRPr>
          </a:p>
        </p:txBody>
      </p:sp>
      <p:sp>
        <p:nvSpPr>
          <p:cNvPr id="528" name="Google Shape;528;g3af41822447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ad6ab26650_16_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ad6ab26650_16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Sentiment analysis is the computational process of identifying and classifying emotions or opinions expressed in text (e.g., reviews, tweets, or surveys) to determine if the sentiment expressed is positive, negative, or neutral, helping researchers understand perceptions and feelings at scale. It uses techniques from AI, machine learning, and natural language processing (NLP) to analyze vast amounts of qualitative data and convert it into quantifiable metrics for better decision-making. In this particular case, we used the </a:t>
            </a:r>
            <a:r>
              <a:rPr lang="en-US" sz="1600"/>
              <a:t>NTLK (Natural Language Toolkit) and TextBlob packages in Python to process teacher and </a:t>
            </a:r>
            <a:r>
              <a:rPr lang="en-US" sz="1600"/>
              <a:t>student interview responses to generate representations of their respective sentiments.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The vertical axis of each graph represents the index of </a:t>
            </a:r>
            <a:r>
              <a:rPr lang="en-US" sz="1600"/>
              <a:t>individual</a:t>
            </a:r>
            <a:r>
              <a:rPr lang="en-US" sz="1600"/>
              <a:t> word cluster (i.e., going up approximates to progressing through interviews). The horizontal axis </a:t>
            </a:r>
            <a:r>
              <a:rPr lang="en-US" sz="1600"/>
              <a:t>represents</a:t>
            </a:r>
            <a:r>
              <a:rPr lang="en-US" sz="1600"/>
              <a:t> the sentiment polarity of word clusters with +1 being true </a:t>
            </a:r>
            <a:r>
              <a:rPr lang="en-US" sz="1600"/>
              <a:t>positive</a:t>
            </a:r>
            <a:r>
              <a:rPr lang="en-US" sz="1600"/>
              <a:t> and -1 being true negative. A blue line curve corresponds to the density of word cluster polarities, offering a visual representation of where sentiments are concentrated.</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All teacher interviews </a:t>
            </a:r>
            <a:r>
              <a:rPr lang="en-US" sz="1600"/>
              <a:t>showcased sentiment modes which were above true neutral with fair approximations of normal distributions. Overall, this implies a positive teaching experience based upon the interview questions focusing on student experiences/environment. Most also maintain highly positive end-of-interview comments that coincide with final thoughts on MHS supporting newcomer students.</a:t>
            </a:r>
            <a:endParaRPr sz="16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ad6ab26650_16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ad6ab26650_16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Turning the </a:t>
            </a:r>
            <a:r>
              <a:rPr lang="en-US" sz="1600"/>
              <a:t>teacher interviews</a:t>
            </a:r>
            <a:r>
              <a:rPr lang="en-US" sz="1600"/>
              <a:t> into word clouds, a major point of emphasis is seen on students/kids within responses. Secondary words such as “feel”, “need”, “know”, “feel”, and “help” emphasize a certain degree of action towards that central focus of students. These action-</a:t>
            </a:r>
            <a:r>
              <a:rPr lang="en-US" sz="1600"/>
              <a:t>oriented</a:t>
            </a:r>
            <a:r>
              <a:rPr lang="en-US" sz="1600"/>
              <a:t> terms demonstrate a level of proactive interactions/interventions on the part of teachers.</a:t>
            </a:r>
            <a:endParaRPr sz="16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ad6ab26650_16_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3ad6ab26650_16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Repeating the sentiment </a:t>
            </a:r>
            <a:r>
              <a:rPr lang="en-US" sz="1600"/>
              <a:t>analysis</a:t>
            </a:r>
            <a:r>
              <a:rPr lang="en-US" sz="1600"/>
              <a:t> on student interviews, we find much more complex distributions of sentiments.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More technical explanation of what we’re seeing in these visualizations of qualitative data:</a:t>
            </a:r>
            <a:endParaRPr sz="1600"/>
          </a:p>
          <a:p>
            <a:pPr indent="0" lvl="0" marL="0" rtl="0" algn="l">
              <a:spcBef>
                <a:spcPts val="0"/>
              </a:spcBef>
              <a:spcAft>
                <a:spcPts val="0"/>
              </a:spcAft>
              <a:buNone/>
            </a:pPr>
            <a:r>
              <a:rPr lang="en-US" sz="1600"/>
              <a:t>Modes are more consistent with true neutrals this time, which can occur based on a number of factors (e.g., length of interview, context obscured, affirmative responses). Total density area leans into the </a:t>
            </a:r>
            <a:r>
              <a:rPr lang="en-US" sz="1600"/>
              <a:t>positive</a:t>
            </a:r>
            <a:r>
              <a:rPr lang="en-US" sz="1600"/>
              <a:t> regime for all. Some interviews maintain quite </a:t>
            </a:r>
            <a:r>
              <a:rPr lang="en-US" sz="1600"/>
              <a:t>distinctive</a:t>
            </a:r>
            <a:r>
              <a:rPr lang="en-US" sz="1600"/>
              <a:t> positive local maxs, suggesting that there exists a positive trend with the current set of interview questions.</a:t>
            </a:r>
            <a:endParaRPr sz="16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ad6ab26650_16_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3ad6ab26650_16_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Similarly turning these interviews into word clouds, affirmative responses of “yeah”,‘“yes”, and “okay” are largely evident. These are recorded as neutral in sentiment analysis, rather than as having a positive valence.</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Secondary words such as “school”, “friend”, “English”, “know”, and “want/need” show up as an emphasis upon the agreement of mediating factors. That is, the </a:t>
            </a:r>
            <a:r>
              <a:rPr lang="en-US" sz="1600"/>
              <a:t>environment</a:t>
            </a:r>
            <a:r>
              <a:rPr lang="en-US" sz="1600"/>
              <a:t> and peers support the experiences with language acquisition, general knowledge, and understanding of own desires as focuses.</a:t>
            </a:r>
            <a:endParaRPr sz="16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a5fc73eae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p>
            <a:pPr indent="0" lvl="0" marL="0" rtl="0" algn="l">
              <a:spcBef>
                <a:spcPts val="0"/>
              </a:spcBef>
              <a:spcAft>
                <a:spcPts val="0"/>
              </a:spcAft>
              <a:buNone/>
            </a:pPr>
            <a:r>
              <a:rPr lang="en-US" sz="1600">
                <a:latin typeface="Times New Roman"/>
                <a:ea typeface="Times New Roman"/>
                <a:cs typeface="Times New Roman"/>
                <a:sym typeface="Times New Roman"/>
              </a:rPr>
              <a:t>In response to the challenges </a:t>
            </a:r>
            <a:r>
              <a:rPr lang="en-US" sz="1600">
                <a:latin typeface="Times New Roman"/>
                <a:ea typeface="Times New Roman"/>
                <a:cs typeface="Times New Roman"/>
                <a:sym typeface="Times New Roman"/>
              </a:rPr>
              <a:t>portion</a:t>
            </a:r>
            <a:r>
              <a:rPr lang="en-US" sz="1600">
                <a:latin typeface="Times New Roman"/>
                <a:ea typeface="Times New Roman"/>
                <a:cs typeface="Times New Roman"/>
                <a:sym typeface="Times New Roman"/>
              </a:rPr>
              <a:t> of our second research question, we found that newcomers </a:t>
            </a:r>
            <a:r>
              <a:rPr lang="en-US" sz="1600">
                <a:latin typeface="Times New Roman"/>
                <a:ea typeface="Times New Roman"/>
                <a:cs typeface="Times New Roman"/>
                <a:sym typeface="Times New Roman"/>
              </a:rPr>
              <a:t>face</a:t>
            </a:r>
            <a:r>
              <a:rPr lang="en-US" sz="1600">
                <a:latin typeface="Times New Roman"/>
                <a:ea typeface="Times New Roman"/>
                <a:cs typeface="Times New Roman"/>
                <a:sym typeface="Times New Roman"/>
              </a:rPr>
              <a:t> challenges related to school norms and discipline, access to orienting information, and the broader sociopolitical context. </a:t>
            </a:r>
            <a:endParaRPr sz="1600">
              <a:latin typeface="Times New Roman"/>
              <a:ea typeface="Times New Roman"/>
              <a:cs typeface="Times New Roman"/>
              <a:sym typeface="Times New Roman"/>
            </a:endParaRPr>
          </a:p>
        </p:txBody>
      </p:sp>
      <p:sp>
        <p:nvSpPr>
          <p:cNvPr id="647" name="Google Shape;647;g3a5fc73eae0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ad6ab26650_1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First, we spent time thinking about what the data was telling us about rules, norms, and disciplining. </a:t>
            </a:r>
            <a:endParaRPr sz="1600"/>
          </a:p>
          <a:p>
            <a:pPr indent="0" lvl="0" marL="0" rtl="0" algn="l">
              <a:spcBef>
                <a:spcPts val="0"/>
              </a:spcBef>
              <a:spcAft>
                <a:spcPts val="0"/>
              </a:spcAft>
              <a:buNone/>
            </a:pPr>
            <a:r>
              <a:rPr lang="en-US" sz="1600"/>
              <a:t>Students shared the ways in which they were socialized and disciplined, both directly and indirectly, through observation and cultural osmosis of the school, including routines, rituals, and norms.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
        <p:nvSpPr>
          <p:cNvPr id="664" name="Google Shape;664;g3ad6ab26650_1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aea6f7c77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In several of our conversations with teachers and newcomer students, we noticed a pattern emerge concerning divergences between what students might be expected to know and what they actually know.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In the example presented here, a student suggested that the most important thing for a new student to know is about school rules. When asked to provide a specific example of a rule that they found surprising, this student gave the example of a bell signaling the beginning of class. Even when students have prior knowledge of U.S. schooling (e.g., from movies or other media), they may lack awareness of certain elements of day-to-day school norms. This can be present challenges, particularly when the relevant school norms are taken for granted by those more familiar with the U.S. school context (e.g., bell schedules).</a:t>
            </a:r>
            <a:r>
              <a:rPr lang="en-US" sz="1300"/>
              <a:t> </a:t>
            </a:r>
            <a:endParaRPr sz="1300"/>
          </a:p>
        </p:txBody>
      </p:sp>
      <p:sp>
        <p:nvSpPr>
          <p:cNvPr id="675" name="Google Shape;675;g3aea6f7c778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ad6ab26650_1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Newcomer students’ lack of familiarity with certain </a:t>
            </a:r>
            <a:r>
              <a:rPr lang="en-US" sz="1600"/>
              <a:t>aspects of U.S. school norms may manifest in behaviors that violate common school rules.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In the first example listed here, a teacher describes how he has handled male newcomer students engaging in physical contact with one another. The teacher describes this type of contact as a part of their culture, and tells us that when he explained to the students how their behavior is interpreted in the U.S. school context, he is met with confusion.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In the second example, a teacher describes a situation where a student asked for and received permission to use the restroom, and stayed in the restroom for more time than was appropriate. This example suggests a lack of familiarity with how bathroom passes are commonly used in U.S. schools.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US" sz="1600"/>
              <a:t>Similarly, in the third example, a teacher describes how students skip class when their teachers are absent. In the context of the full interview from which this quote was generated, the teacher made it clear that this was a gap in cultural awareness of the students. Students indicate that in some of their home countries, it uncommon to have class when your teacher is absent, as there is no substitute teacher practice. </a:t>
            </a:r>
            <a:endParaRPr/>
          </a:p>
        </p:txBody>
      </p:sp>
      <p:sp>
        <p:nvSpPr>
          <p:cNvPr id="696" name="Google Shape;696;g3ad6ab26650_12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ad4e2bfa3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dk1"/>
                </a:solidFill>
                <a:latin typeface="Montserrat"/>
                <a:ea typeface="Montserrat"/>
                <a:cs typeface="Montserrat"/>
                <a:sym typeface="Montserrat"/>
              </a:rPr>
              <a:t>Broadly, we found that discipline operated as a mechanism for students becoming socialized to the school. This doesn’t necessarily need to be the MO. D</a:t>
            </a:r>
            <a:r>
              <a:rPr lang="en-US" sz="1600">
                <a:solidFill>
                  <a:schemeClr val="dk1"/>
                </a:solidFill>
                <a:latin typeface="Montserrat"/>
                <a:ea typeface="Montserrat"/>
                <a:cs typeface="Montserrat"/>
                <a:sym typeface="Montserrat"/>
              </a:rPr>
              <a:t>isciplinary</a:t>
            </a:r>
            <a:r>
              <a:rPr lang="en-US" sz="1600">
                <a:solidFill>
                  <a:schemeClr val="dk1"/>
                </a:solidFill>
                <a:latin typeface="Montserrat"/>
                <a:ea typeface="Montserrat"/>
                <a:cs typeface="Montserrat"/>
                <a:sym typeface="Montserrat"/>
              </a:rPr>
              <a:t> norms can still be upheld while also addressing the disconnect between our school norms and where student knowledge exists. Below are quote examples.</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600">
                <a:solidFill>
                  <a:schemeClr val="dk1"/>
                </a:solidFill>
                <a:latin typeface="Montserrat"/>
                <a:ea typeface="Montserrat"/>
                <a:cs typeface="Montserrat"/>
                <a:sym typeface="Montserrat"/>
              </a:rPr>
              <a:t>In addition to the signals around the school through media or announcements, school actors provided examples of disciplining behaviors like:</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600">
                <a:solidFill>
                  <a:schemeClr val="dk1"/>
                </a:solidFill>
                <a:latin typeface="Montserrat"/>
                <a:ea typeface="Montserrat"/>
                <a:cs typeface="Montserrat"/>
                <a:sym typeface="Montserrat"/>
              </a:rPr>
              <a:t>“He doesn’t bring his pencil [to class], so the teacher said [snapping fingers] go to ISS.”</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600">
                <a:solidFill>
                  <a:schemeClr val="dk1"/>
                </a:solidFill>
                <a:latin typeface="Montserrat"/>
                <a:ea typeface="Montserrat"/>
                <a:cs typeface="Montserrat"/>
                <a:sym typeface="Montserrat"/>
              </a:rPr>
              <a:t>“I can see cell phones, they need to go away.”</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600">
                <a:solidFill>
                  <a:schemeClr val="dk1"/>
                </a:solidFill>
                <a:latin typeface="Montserrat"/>
                <a:ea typeface="Montserrat"/>
                <a:cs typeface="Montserrat"/>
                <a:sym typeface="Montserrat"/>
              </a:rPr>
              <a:t>“Stop talking to one another.”</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6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600">
                <a:solidFill>
                  <a:schemeClr val="dk1"/>
                </a:solidFill>
                <a:latin typeface="Montserrat"/>
                <a:ea typeface="Montserrat"/>
                <a:cs typeface="Montserrat"/>
                <a:sym typeface="Montserrat"/>
              </a:rPr>
              <a:t>Importantly, students are learning how they are expected to be - disciplined for what they know and what they don’t. They learn this through their own discipline and by watching discipline occur. This is another factor in their socialization to MHS and the U.S. education system.</a:t>
            </a:r>
            <a:endParaRPr sz="1500"/>
          </a:p>
        </p:txBody>
      </p:sp>
      <p:sp>
        <p:nvSpPr>
          <p:cNvPr id="707" name="Google Shape;707;g3ad4e2bfa3d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3ad6ab26650_14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Informational Flow  and Navigating the Onboarding Process is another </a:t>
            </a:r>
            <a:r>
              <a:rPr lang="en-US"/>
              <a:t>challenge</a:t>
            </a:r>
            <a:r>
              <a:rPr lang="en-US"/>
              <a:t> we identified. The challenge lies in the distribution of information and resources, which places students in a position where they must inquire about services they may not even know exist.</a:t>
            </a:r>
            <a:endParaRPr/>
          </a:p>
          <a:p>
            <a:pPr indent="0" lvl="0" marL="0" rtl="0" algn="l">
              <a:spcBef>
                <a:spcPts val="0"/>
              </a:spcBef>
              <a:spcAft>
                <a:spcPts val="0"/>
              </a:spcAft>
              <a:buNone/>
            </a:pPr>
            <a:r>
              <a:t/>
            </a:r>
            <a:endParaRPr/>
          </a:p>
        </p:txBody>
      </p:sp>
      <p:sp>
        <p:nvSpPr>
          <p:cNvPr id="717" name="Google Shape;717;g3ad6ab26650_14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a603522875_7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Students’ anxiety around communicating in English may prevent them from asking questions, giving administrators the assumption that everything is operating smoothly.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Perhaps reassuring students that any important information that require follow-up actions will be communicated to them directly or that they should feel empowered to ask teachers for clarification if they are unsure if announcements affect them. </a:t>
            </a:r>
            <a:endParaRPr b="1"/>
          </a:p>
          <a:p>
            <a:pPr indent="0" lvl="0" marL="0" rtl="0" algn="l">
              <a:spcBef>
                <a:spcPts val="0"/>
              </a:spcBef>
              <a:spcAft>
                <a:spcPts val="0"/>
              </a:spcAft>
              <a:buNone/>
            </a:pPr>
            <a:r>
              <a:t/>
            </a:r>
            <a:endParaRPr b="1"/>
          </a:p>
        </p:txBody>
      </p:sp>
      <p:sp>
        <p:nvSpPr>
          <p:cNvPr id="728" name="Google Shape;728;g3a603522875_7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a603522875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One challenge may not be the need for new resources, but rather a standardized process of sharing information with students during their onboarding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example, several students actually asked for or identified the structure of the peer </a:t>
            </a:r>
            <a:r>
              <a:rPr lang="en-US"/>
              <a:t>mentorship</a:t>
            </a:r>
            <a:r>
              <a:rPr lang="en-US"/>
              <a:t> program, without knowing that this program was being piloted. </a:t>
            </a:r>
            <a:endParaRPr/>
          </a:p>
        </p:txBody>
      </p:sp>
      <p:sp>
        <p:nvSpPr>
          <p:cNvPr id="739" name="Google Shape;739;g3a603522875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3ad6ab26650_1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All of the teachers that we talked to expressed their empathy and understanding of the challenges that newcomer students faced. However, some also expressed that it is challenging to support newcomer students during their initial entry into the school. This was particularly salient for teachers when discussing newcomer students who arrived during the middle of the school year. Newcomer students’ lack of exposure to certain elements of U.S. schools (for example, digital technology and procedural elements within classrooms) creates a barrier for newcomers as they are adapting to their new environment, and can impose additional burdens on ESL teachers - who must focus both on instructing their students and in re-orienting new students. At times, these duties may instead fall to support teachers or other students, as indicated in the second quote on this slide. </a:t>
            </a:r>
            <a:endParaRPr/>
          </a:p>
          <a:p>
            <a:pPr indent="0" lvl="0" marL="0" rtl="0" algn="l">
              <a:spcBef>
                <a:spcPts val="0"/>
              </a:spcBef>
              <a:spcAft>
                <a:spcPts val="0"/>
              </a:spcAft>
              <a:buNone/>
            </a:pPr>
            <a:r>
              <a:t/>
            </a:r>
            <a:endParaRPr/>
          </a:p>
        </p:txBody>
      </p:sp>
      <p:sp>
        <p:nvSpPr>
          <p:cNvPr id="749" name="Google Shape;749;g3ad6ab26650_13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3ad6ab26650_2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 one conversation with a teacher who works with newcomer students, they described a situation where they had to meet with a family to discuss absenteeism. During this discussion, the teacher discovered that one of the students who had been absent lacked the motivation to attend school, because she did not see a path to graduate with her peers. The teacher explained that the school was able to motivate the student by clearly explaining her </a:t>
            </a:r>
            <a:r>
              <a:rPr lang="en-US"/>
              <a:t>pathway towards graduation.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example highlights a situation where a newcomer student lacked relevant information about her academic path towards graduation, which resulted in a behavioral issue. This situation also highlights the systems that the school has in place to address the challenges that newcomers face. It invites the question of whether there might be opportunities to construct proactive systems that address gaps in information when newcomer students arrive?</a:t>
            </a:r>
            <a:endParaRPr/>
          </a:p>
        </p:txBody>
      </p:sp>
      <p:sp>
        <p:nvSpPr>
          <p:cNvPr id="765" name="Google Shape;765;g3ad6ab26650_22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ad6ab26650_2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While not very pervasive throughout the data, we thought it was important to include this information as a lens through which we might </a:t>
            </a:r>
            <a:r>
              <a:rPr lang="en-US"/>
              <a:t>understand</a:t>
            </a:r>
            <a:r>
              <a:rPr lang="en-US"/>
              <a:t> students experiences, especially for an ever-changing sociopolitical environment.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6" name="Google Shape;776;g3ad6ab26650_2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ad6ab26650_1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The current sociopolitical and historical context is an added stressor for students. This fits into the ‘macrosystem,’ paying credence to the ways our larger societal contexts impact the experiences of actors in your school.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Community members shared that the sociopolitical climate was a major stressor for them. Many students talked about the impacts on their family and home community with the war in Gaza, or the fear in their community of deportation, and what support from MHS looks like. Throughout a students’ interviews, they shared that it feels difficult to manage life, school, friends, etc. when you’re worried about ICE. Multiple interviewees shared frustration with the MHS community on the topic or how they were navigating tensions (exemplified in quotes).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86" name="Google Shape;786;g3ad6ab26650_14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ad6ab26650_1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We are now shifting into recommendations, which follow from our key findings. </a:t>
            </a:r>
            <a:endParaRPr/>
          </a:p>
        </p:txBody>
      </p:sp>
      <p:sp>
        <p:nvSpPr>
          <p:cNvPr id="810" name="Google Shape;810;g3ad6ab26650_1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3acfa25e7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solidFill>
                  <a:schemeClr val="dk1"/>
                </a:solidFill>
              </a:rPr>
              <a:t>The first is to create a r</a:t>
            </a:r>
            <a:r>
              <a:rPr b="1" lang="en-US">
                <a:solidFill>
                  <a:schemeClr val="dk1"/>
                </a:solidFill>
              </a:rPr>
              <a:t>obust orientation and onboarding process: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US">
                <a:solidFill>
                  <a:schemeClr val="dk1"/>
                </a:solidFill>
              </a:rPr>
              <a:t>Currently, teachers are given little information about students before they enter the classroom. Teachers need more information before the students actually step foot into the classroom including: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Country of origin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Primary language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Language spoken at home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Schooling history (how many years, which country, disruptions, etc.)</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US">
                <a:solidFill>
                  <a:schemeClr val="dk1"/>
                </a:solidFill>
              </a:rPr>
              <a:t>English language ability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US">
                <a:solidFill>
                  <a:schemeClr val="dk1"/>
                </a:solidFill>
              </a:rPr>
              <a:t>Some of this information is likely recorded in your Home Language Survey, but we recommend </a:t>
            </a:r>
            <a:r>
              <a:rPr b="1" lang="en-US">
                <a:solidFill>
                  <a:schemeClr val="dk1"/>
                </a:solidFill>
              </a:rPr>
              <a:t>sending it to teachers</a:t>
            </a:r>
            <a:r>
              <a:rPr lang="en-US">
                <a:solidFill>
                  <a:schemeClr val="dk1"/>
                </a:solidFill>
              </a:rPr>
              <a:t> and </a:t>
            </a:r>
            <a:r>
              <a:rPr b="1" lang="en-US">
                <a:solidFill>
                  <a:schemeClr val="dk1"/>
                </a:solidFill>
              </a:rPr>
              <a:t>expanding on the questions</a:t>
            </a:r>
            <a:r>
              <a:rPr lang="en-US">
                <a:solidFill>
                  <a:schemeClr val="dk1"/>
                </a:solidFill>
              </a:rPr>
              <a:t>. </a:t>
            </a:r>
            <a:endParaRPr/>
          </a:p>
        </p:txBody>
      </p:sp>
      <p:sp>
        <p:nvSpPr>
          <p:cNvPr id="828" name="Google Shape;828;g3acfa25e7a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ae34a321ff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This recommendation also pertains to students. </a:t>
            </a:r>
            <a:endParaRPr>
              <a:solidFill>
                <a:schemeClr val="dk1"/>
              </a:solidFill>
            </a:endParaRPr>
          </a:p>
          <a:p>
            <a:pPr indent="0" lvl="0" marL="0" rtl="0" algn="l">
              <a:spcBef>
                <a:spcPts val="0"/>
              </a:spcBef>
              <a:spcAft>
                <a:spcPts val="0"/>
              </a:spcAft>
              <a:buNone/>
            </a:pPr>
            <a:r>
              <a:t/>
            </a:r>
            <a:endParaRPr i="1">
              <a:solidFill>
                <a:schemeClr val="dk1"/>
              </a:solidFill>
            </a:endParaRPr>
          </a:p>
          <a:p>
            <a:pPr indent="0" lvl="0" marL="0" rtl="0" algn="l">
              <a:spcBef>
                <a:spcPts val="0"/>
              </a:spcBef>
              <a:spcAft>
                <a:spcPts val="0"/>
              </a:spcAft>
              <a:buNone/>
            </a:pPr>
            <a:r>
              <a:rPr lang="en-US">
                <a:solidFill>
                  <a:schemeClr val="dk1"/>
                </a:solidFill>
              </a:rPr>
              <a:t>Upon arrival, students need to not only learn about MHS, but also US education norms including: </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What the bell means</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How to use the computers (Google Classroom, etc)</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How to go to the bathroom (where they are, bathroom passes, etc)</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MHS common rule violations (e.g., bathroom pass etiquette, absenteeism, etc.)</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Key touchpoint in school for issues (counselor? ESL coordinator? Teacher? Newcomer Liaison?)</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Pathway to graduation + expectations from the school</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School calendar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Hand-raising</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Co-educational classrooms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US">
                <a:solidFill>
                  <a:schemeClr val="dk1"/>
                </a:solidFill>
              </a:rPr>
              <a:t>School technology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US">
                <a:solidFill>
                  <a:schemeClr val="dk1"/>
                </a:solidFill>
              </a:rPr>
              <a:t>One idea is to create informational videos for both families and students on what to expect from their student going to MHS in multiple languages. These could also have information on who students and families could approach if they need guidance.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US">
                <a:solidFill>
                  <a:schemeClr val="dk1"/>
                </a:solidFill>
              </a:rPr>
              <a:t>Additionally, students can have another student (potentially a leader from the Peer Mentoring program) give them a tour of MHS and tell them about these school norms. This would be another good way to introduce them to the Peer Mentoring program and get them involved in that as well. This program could also help students build connections with other students with similar backgrounds and a shared language. Especially considering how important the connection between peers is (as discussed in Finding 1), this could help reduce anxiety and ease students into the new school. Though the peer mentorship program being piloted is premised on this connection and includes a physical orientation to the building, this intervention likely arrived later than newcomer students needed it, telling us that the </a:t>
            </a:r>
            <a:r>
              <a:rPr lang="en-US">
                <a:solidFill>
                  <a:schemeClr val="dk1"/>
                </a:solidFill>
              </a:rPr>
              <a:t>Peer Mentoring program needs to be up and running before school begins. </a:t>
            </a:r>
            <a:endParaRPr>
              <a:solidFill>
                <a:schemeClr val="dk1"/>
              </a:solidFill>
            </a:endParaRPr>
          </a:p>
          <a:p>
            <a:pPr indent="0" lvl="0" marL="0" rtl="0" algn="l">
              <a:spcBef>
                <a:spcPts val="0"/>
              </a:spcBef>
              <a:spcAft>
                <a:spcPts val="0"/>
              </a:spcAft>
              <a:buNone/>
            </a:pPr>
            <a:r>
              <a:t/>
            </a:r>
            <a:endParaRPr/>
          </a:p>
        </p:txBody>
      </p:sp>
      <p:sp>
        <p:nvSpPr>
          <p:cNvPr id="853" name="Google Shape;853;g3ae34a321ff_1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ae34a321ff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Students often cite how E</a:t>
            </a:r>
            <a:r>
              <a:rPr lang="en-US">
                <a:solidFill>
                  <a:schemeClr val="dk1"/>
                </a:solidFill>
              </a:rPr>
              <a:t>L</a:t>
            </a:r>
            <a:r>
              <a:rPr lang="en-US">
                <a:solidFill>
                  <a:schemeClr val="dk1"/>
                </a:solidFill>
              </a:rPr>
              <a:t>L instructors and support staff help develop their language </a:t>
            </a:r>
            <a:r>
              <a:rPr lang="en-US">
                <a:solidFill>
                  <a:schemeClr val="dk1"/>
                </a:solidFill>
              </a:rPr>
              <a:t>acquisition</a:t>
            </a:r>
            <a:r>
              <a:rPr lang="en-US">
                <a:solidFill>
                  <a:schemeClr val="dk1"/>
                </a:solidFill>
              </a:rPr>
              <a:t> and nurture sense of belonging.  </a:t>
            </a:r>
            <a:endParaRPr>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US">
                <a:solidFill>
                  <a:schemeClr val="dk1"/>
                </a:solidFill>
              </a:rPr>
              <a:t>Recommendations from students and staff focus on i</a:t>
            </a:r>
            <a:r>
              <a:rPr b="1" lang="en-US">
                <a:solidFill>
                  <a:schemeClr val="dk1"/>
                </a:solidFill>
              </a:rPr>
              <a:t>ncreasing the number of ELL courses on offer.</a:t>
            </a:r>
            <a:endParaRPr b="1">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Courses designated for ELL students help develop language acquisition and senses of belonging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Given the amount of conversations on learning routines and school structure, having more ELL staff members that are equipped with the tools to work with students (extra benefits if they speak the same language) would provide students with greater opportunities in the school environment</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Specifically, students who speak Spanish commented on feeling like they do not have as much access to support for events, the classroom, and general procedures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878" name="Google Shape;878;g3ae34a321ff_1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ae34a321ff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solidFill>
                  <a:schemeClr val="dk1"/>
                </a:solidFill>
              </a:rPr>
              <a:t>There is also a need for c</a:t>
            </a:r>
            <a:r>
              <a:rPr b="1" lang="en-US">
                <a:solidFill>
                  <a:schemeClr val="dk1"/>
                </a:solidFill>
              </a:rPr>
              <a:t>lear &amp; consistent expectations. </a:t>
            </a:r>
            <a:endParaRPr b="1">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Students and staff both expressed concern around inconsistent application of standards. Multiple newcomers exemplified the need to learn the rules when you start at Melvindale. What needs to be brought to class daily? What happens if they don’t bring those things?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The PBIS matrix is published all over the school, could it be translated to help support those for whom there is a language barrier?</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Students who were socialized in non-US educational contexts, and may not know norms around bells, horseplay, substitute teachers, lunch or bussing. The procedural and structural pieces cause a lot of additional burden on teaching staff trying to ensure newcomers are ready to thrive, on top of the difficult task of being an educator in the first place.</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Consider: Who do you want teaching students expectations? Without a plan you’re leaving it to chance, and we know there are a lot of students who should not be in charge of teaching these expectations!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Not everything is disciplinary or punitive. Expectations on how to get involved with extracurricular activities, take desired courses, ensure they are on-track for graduation, and get help when they need it is crucial for fostering belonging.</a:t>
            </a:r>
            <a:endParaRPr/>
          </a:p>
        </p:txBody>
      </p:sp>
      <p:sp>
        <p:nvSpPr>
          <p:cNvPr id="906" name="Google Shape;906;g3ae34a321ff_1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3ae34a321ff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We recommend that MHS develop a </a:t>
            </a:r>
            <a:r>
              <a:rPr b="1" lang="en-US">
                <a:solidFill>
                  <a:schemeClr val="dk1"/>
                </a:solidFill>
              </a:rPr>
              <a:t>m</a:t>
            </a:r>
            <a:r>
              <a:rPr b="1" lang="en-US">
                <a:solidFill>
                  <a:schemeClr val="dk1"/>
                </a:solidFill>
              </a:rPr>
              <a:t>ultilingual resource guide that includes where to go for help, school navigation, multilingual teachers, community resources, the written and unwritten expectations at MHS/US Schools, requesting classes, getting involved.</a:t>
            </a:r>
            <a:endParaRPr b="1">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Gap between what students are expected to know and what they actually know </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Bell example</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Cultural differences and what is normalized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Distribution of Information is fragmented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Communication/Absenteeism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Language Anxiety/Flow</a:t>
            </a:r>
            <a:endParaRPr>
              <a:solidFill>
                <a:schemeClr val="dk1"/>
              </a:solidFill>
            </a:endParaRPr>
          </a:p>
          <a:p>
            <a:pPr indent="-298450" lvl="1" marL="914400" rtl="0" algn="l">
              <a:spcBef>
                <a:spcPts val="0"/>
              </a:spcBef>
              <a:spcAft>
                <a:spcPts val="0"/>
              </a:spcAft>
              <a:buClr>
                <a:schemeClr val="dk1"/>
              </a:buClr>
              <a:buSzPts val="1100"/>
              <a:buChar char="-"/>
            </a:pPr>
            <a:r>
              <a:rPr lang="en-US">
                <a:solidFill>
                  <a:schemeClr val="dk1"/>
                </a:solidFill>
              </a:rPr>
              <a:t>Mentees, but diff language, don’t know how to participate meaningfully…</a:t>
            </a:r>
            <a:endParaRPr>
              <a:solidFill>
                <a:schemeClr val="dk1"/>
              </a:solidFill>
            </a:endParaRPr>
          </a:p>
          <a:p>
            <a:pPr indent="0" lvl="0" marL="0" rtl="0" algn="l">
              <a:spcBef>
                <a:spcPts val="0"/>
              </a:spcBef>
              <a:spcAft>
                <a:spcPts val="0"/>
              </a:spcAft>
              <a:buNone/>
            </a:pPr>
            <a:br>
              <a:rPr lang="en-US">
                <a:solidFill>
                  <a:schemeClr val="dk1"/>
                </a:solidFill>
              </a:rPr>
            </a:br>
            <a:r>
              <a:rPr lang="en-US">
                <a:solidFill>
                  <a:schemeClr val="dk1"/>
                </a:solidFill>
              </a:rPr>
              <a:t>We envision this as a potential collaborative, iterative artifact that the peer mentorship program can both develop and use in future programming, guided by student input and provided by school leaders to help smooth the process for newcomer students.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933" name="Google Shape;933;g3ae34a321ff_1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ae34a321ff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One teacher also pointed to wanting more </a:t>
            </a:r>
            <a:r>
              <a:rPr lang="en-US"/>
              <a:t>cultural</a:t>
            </a:r>
            <a:r>
              <a:rPr lang="en-US"/>
              <a:t> </a:t>
            </a:r>
            <a:r>
              <a:rPr lang="en-US"/>
              <a:t>activities</a:t>
            </a:r>
            <a:r>
              <a:rPr lang="en-US"/>
              <a:t> or dances. This would </a:t>
            </a:r>
            <a:r>
              <a:rPr lang="en-US"/>
              <a:t>engage</a:t>
            </a:r>
            <a:r>
              <a:rPr lang="en-US"/>
              <a:t> more students and could even increase parent involvement. When discussing current events, one teacher pointed out: “They don't come to Prom or Homecoming because they are wearing a scarf and they're not allowed from their culture to go to a party”. Recognizing and responding to student interest could make the difference in student engagement. In addition, there were interviews where students and staff </a:t>
            </a:r>
            <a:r>
              <a:rPr lang="en-US"/>
              <a:t>routinely</a:t>
            </a:r>
            <a:r>
              <a:rPr lang="en-US"/>
              <a:t> commented on less community engagement than desired: parents and guardians are not always involved, there are at times tension outside of school which students carry into school with them, impacting their relationships.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Similar to the request for more ELL classes, many students and teachers recognize the need for more English language learning opportunities. One teacher discussed offering an </a:t>
            </a:r>
            <a:r>
              <a:rPr lang="en-US"/>
              <a:t>additional</a:t>
            </a:r>
            <a:r>
              <a:rPr lang="en-US"/>
              <a:t> hour of English learning after the school day. Several students indicated they were interested in learning more English through conversations and partnerships with their peers. </a:t>
            </a:r>
            <a:endParaRPr/>
          </a:p>
        </p:txBody>
      </p:sp>
      <p:sp>
        <p:nvSpPr>
          <p:cNvPr id="958" name="Google Shape;958;g3ae34a321ff_1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3ad6ab26650_2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Thank you for the opportunity to learn from and with you this year! </a:t>
            </a:r>
            <a:endParaRPr/>
          </a:p>
        </p:txBody>
      </p:sp>
      <p:sp>
        <p:nvSpPr>
          <p:cNvPr id="983" name="Google Shape;983;g3ad6ab26650_22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p13"/>
          <p:cNvSpPr txBox="1"/>
          <p:nvPr>
            <p:ph type="title"/>
          </p:nvPr>
        </p:nvSpPr>
        <p:spPr>
          <a:xfrm>
            <a:off x="623400" y="890050"/>
            <a:ext cx="17041200" cy="11454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a:off x="623400" y="2304950"/>
            <a:ext cx="17041200" cy="6832800"/>
          </a:xfrm>
          <a:prstGeom prst="rect">
            <a:avLst/>
          </a:prstGeom>
        </p:spPr>
        <p:txBody>
          <a:bodyPr anchorCtr="0" anchor="t" bIns="45700" lIns="91425" spcFirstLastPara="1" rIns="91425" wrap="square" tIns="45700">
            <a:normAutofit/>
          </a:bodyPr>
          <a:lstStyle>
            <a:lvl1pPr indent="-431800" lvl="0" marL="457200">
              <a:spcBef>
                <a:spcPts val="640"/>
              </a:spcBef>
              <a:spcAft>
                <a:spcPts val="0"/>
              </a:spcAft>
              <a:buSzPts val="3200"/>
              <a:buChar char="•"/>
              <a:defRPr/>
            </a:lvl1pPr>
            <a:lvl2pPr indent="-406400" lvl="1" marL="914400">
              <a:spcBef>
                <a:spcPts val="560"/>
              </a:spcBef>
              <a:spcAft>
                <a:spcPts val="0"/>
              </a:spcAft>
              <a:buSzPts val="2800"/>
              <a:buChar char="–"/>
              <a:defRPr/>
            </a:lvl2pPr>
            <a:lvl3pPr indent="-381000" lvl="2" marL="1371600">
              <a:spcBef>
                <a:spcPts val="480"/>
              </a:spcBef>
              <a:spcAft>
                <a:spcPts val="0"/>
              </a:spcAft>
              <a:buSzPts val="2400"/>
              <a:buChar char="•"/>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55600" lvl="5" marL="2743200">
              <a:spcBef>
                <a:spcPts val="400"/>
              </a:spcBef>
              <a:spcAft>
                <a:spcPts val="0"/>
              </a:spcAft>
              <a:buSzPts val="2000"/>
              <a:buChar char="•"/>
              <a:defRPr/>
            </a:lvl6pPr>
            <a:lvl7pPr indent="-355600" lvl="6" marL="3200400">
              <a:spcBef>
                <a:spcPts val="400"/>
              </a:spcBef>
              <a:spcAft>
                <a:spcPts val="0"/>
              </a:spcAft>
              <a:buSzPts val="2000"/>
              <a:buChar char="•"/>
              <a:defRPr/>
            </a:lvl7pPr>
            <a:lvl8pPr indent="-355600" lvl="7" marL="3657600">
              <a:spcBef>
                <a:spcPts val="400"/>
              </a:spcBef>
              <a:spcAft>
                <a:spcPts val="0"/>
              </a:spcAft>
              <a:buSzPts val="2000"/>
              <a:buChar char="•"/>
              <a:defRPr/>
            </a:lvl8pPr>
            <a:lvl9pPr indent="-355600" lvl="8" marL="4114800">
              <a:spcBef>
                <a:spcPts val="400"/>
              </a:spcBef>
              <a:spcAft>
                <a:spcPts val="0"/>
              </a:spcAft>
              <a:buSzPts val="2000"/>
              <a:buChar char="•"/>
              <a:defRPr/>
            </a:lvl9pPr>
          </a:lstStyle>
          <a:p/>
        </p:txBody>
      </p:sp>
      <p:sp>
        <p:nvSpPr>
          <p:cNvPr id="83" name="Google Shape;83;p13"/>
          <p:cNvSpPr txBox="1"/>
          <p:nvPr>
            <p:ph idx="12" type="sldNum"/>
          </p:nvPr>
        </p:nvSpPr>
        <p:spPr>
          <a:xfrm>
            <a:off x="16944916" y="9326434"/>
            <a:ext cx="1097400" cy="7872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5.png"/><Relationship Id="rId13" Type="http://schemas.openxmlformats.org/officeDocument/2006/relationships/image" Target="../media/image4.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22.png"/><Relationship Id="rId9" Type="http://schemas.openxmlformats.org/officeDocument/2006/relationships/image" Target="../media/image7.png"/><Relationship Id="rId15" Type="http://schemas.openxmlformats.org/officeDocument/2006/relationships/image" Target="../media/image5.png"/><Relationship Id="rId14" Type="http://schemas.openxmlformats.org/officeDocument/2006/relationships/image" Target="../media/image8.png"/><Relationship Id="rId5" Type="http://schemas.openxmlformats.org/officeDocument/2006/relationships/image" Target="../media/image29.png"/><Relationship Id="rId6" Type="http://schemas.openxmlformats.org/officeDocument/2006/relationships/image" Target="../media/image3.png"/><Relationship Id="rId7" Type="http://schemas.openxmlformats.org/officeDocument/2006/relationships/image" Target="../media/image14.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6.png"/><Relationship Id="rId7"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9.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0"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2.png"/><Relationship Id="rId9" Type="http://schemas.openxmlformats.org/officeDocument/2006/relationships/image" Target="../media/image17.png"/><Relationship Id="rId5" Type="http://schemas.openxmlformats.org/officeDocument/2006/relationships/image" Target="../media/image3.png"/><Relationship Id="rId6" Type="http://schemas.openxmlformats.org/officeDocument/2006/relationships/image" Target="../media/image23.png"/><Relationship Id="rId7" Type="http://schemas.openxmlformats.org/officeDocument/2006/relationships/image" Target="../media/image20.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29.png"/><Relationship Id="rId7"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33.png"/><Relationship Id="rId5" Type="http://schemas.openxmlformats.org/officeDocument/2006/relationships/image" Target="../media/image32.png"/></Relationships>
</file>

<file path=ppt/slides/_rels/slide12.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9.png"/><Relationship Id="rId8"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4.png"/><Relationship Id="rId4" Type="http://schemas.openxmlformats.org/officeDocument/2006/relationships/image" Target="../media/image40.png"/><Relationship Id="rId5" Type="http://schemas.openxmlformats.org/officeDocument/2006/relationships/image" Target="../media/image35.png"/><Relationship Id="rId6" Type="http://schemas.openxmlformats.org/officeDocument/2006/relationships/image" Target="../media/image38.png"/><Relationship Id="rId7"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60.png"/><Relationship Id="rId6" Type="http://schemas.openxmlformats.org/officeDocument/2006/relationships/image" Target="../media/image53.png"/><Relationship Id="rId7" Type="http://schemas.openxmlformats.org/officeDocument/2006/relationships/image" Target="../media/image57.png"/></Relationships>
</file>

<file path=ppt/slides/_rels/slide27.xml.rels><?xml version="1.0" encoding="UTF-8" standalone="yes"?><Relationships xmlns="http://schemas.openxmlformats.org/package/2006/relationships"><Relationship Id="rId10" Type="http://schemas.openxmlformats.org/officeDocument/2006/relationships/image" Target="../media/image50.png"/><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1.png"/><Relationship Id="rId4" Type="http://schemas.openxmlformats.org/officeDocument/2006/relationships/image" Target="../media/image51.png"/><Relationship Id="rId9" Type="http://schemas.openxmlformats.org/officeDocument/2006/relationships/image" Target="../media/image42.png"/><Relationship Id="rId5" Type="http://schemas.openxmlformats.org/officeDocument/2006/relationships/image" Target="../media/image66.png"/><Relationship Id="rId6" Type="http://schemas.openxmlformats.org/officeDocument/2006/relationships/image" Target="../media/image48.png"/><Relationship Id="rId7" Type="http://schemas.openxmlformats.org/officeDocument/2006/relationships/image" Target="../media/image45.png"/><Relationship Id="rId8" Type="http://schemas.openxmlformats.org/officeDocument/2006/relationships/image" Target="../media/image46.png"/></Relationships>
</file>

<file path=ppt/slides/_rels/slide28.xml.rels><?xml version="1.0" encoding="UTF-8" standalone="yes"?><Relationships xmlns="http://schemas.openxmlformats.org/package/2006/relationships"><Relationship Id="rId10" Type="http://schemas.openxmlformats.org/officeDocument/2006/relationships/image" Target="../media/image58.png"/><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7.png"/><Relationship Id="rId4" Type="http://schemas.openxmlformats.org/officeDocument/2006/relationships/image" Target="../media/image64.png"/><Relationship Id="rId9" Type="http://schemas.openxmlformats.org/officeDocument/2006/relationships/image" Target="../media/image61.png"/><Relationship Id="rId5" Type="http://schemas.openxmlformats.org/officeDocument/2006/relationships/image" Target="../media/image52.png"/><Relationship Id="rId6" Type="http://schemas.openxmlformats.org/officeDocument/2006/relationships/image" Target="../media/image65.png"/><Relationship Id="rId7" Type="http://schemas.openxmlformats.org/officeDocument/2006/relationships/image" Target="../media/image63.png"/><Relationship Id="rId8"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9.png"/><Relationship Id="rId8"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5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55.png"/></Relationships>
</file>

<file path=ppt/slides/_rels/slide48.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9.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4"/>
          <p:cNvSpPr/>
          <p:nvPr/>
        </p:nvSpPr>
        <p:spPr>
          <a:xfrm rot="2700000">
            <a:off x="-815819" y="8706543"/>
            <a:ext cx="6750302" cy="53559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90" name="Google Shape;90;p14"/>
          <p:cNvSpPr/>
          <p:nvPr/>
        </p:nvSpPr>
        <p:spPr>
          <a:xfrm flipH="1">
            <a:off x="9880409" y="1539907"/>
            <a:ext cx="6889433" cy="6914577"/>
          </a:xfrm>
          <a:custGeom>
            <a:rect b="b" l="l" r="r" t="t"/>
            <a:pathLst>
              <a:path extrusionOk="0" h="6914577" w="6889433">
                <a:moveTo>
                  <a:pt x="6889433" y="0"/>
                </a:moveTo>
                <a:lnTo>
                  <a:pt x="0" y="0"/>
                </a:lnTo>
                <a:lnTo>
                  <a:pt x="0" y="6914577"/>
                </a:lnTo>
                <a:lnTo>
                  <a:pt x="6889433" y="6914577"/>
                </a:lnTo>
                <a:lnTo>
                  <a:pt x="6889433" y="0"/>
                </a:lnTo>
                <a:close/>
              </a:path>
            </a:pathLst>
          </a:custGeom>
          <a:blipFill rotWithShape="1">
            <a:blip r:embed="rId4">
              <a:alphaModFix amt="66000"/>
            </a:blip>
            <a:stretch>
              <a:fillRect b="0" l="0" r="0" t="0"/>
            </a:stretch>
          </a:blipFill>
          <a:ln>
            <a:noFill/>
          </a:ln>
        </p:spPr>
      </p:sp>
      <p:grpSp>
        <p:nvGrpSpPr>
          <p:cNvPr id="91" name="Google Shape;91;p14"/>
          <p:cNvGrpSpPr/>
          <p:nvPr/>
        </p:nvGrpSpPr>
        <p:grpSpPr>
          <a:xfrm rot="-2350669">
            <a:off x="9763028" y="1305612"/>
            <a:ext cx="1885291" cy="1836524"/>
            <a:chOff x="0" y="-38100"/>
            <a:chExt cx="496537" cy="483693"/>
          </a:xfrm>
        </p:grpSpPr>
        <p:sp>
          <p:nvSpPr>
            <p:cNvPr id="92" name="Google Shape;92;p14"/>
            <p:cNvSpPr/>
            <p:nvPr/>
          </p:nvSpPr>
          <p:spPr>
            <a:xfrm>
              <a:off x="0" y="0"/>
              <a:ext cx="496537" cy="445593"/>
            </a:xfrm>
            <a:custGeom>
              <a:rect b="b" l="l" r="r" t="t"/>
              <a:pathLst>
                <a:path extrusionOk="0" h="445593" w="496537">
                  <a:moveTo>
                    <a:pt x="209431" y="0"/>
                  </a:moveTo>
                  <a:lnTo>
                    <a:pt x="287106" y="0"/>
                  </a:lnTo>
                  <a:cubicBezTo>
                    <a:pt x="402771" y="0"/>
                    <a:pt x="496537" y="93765"/>
                    <a:pt x="496537" y="209431"/>
                  </a:cubicBezTo>
                  <a:lnTo>
                    <a:pt x="496537" y="236162"/>
                  </a:lnTo>
                  <a:cubicBezTo>
                    <a:pt x="496537" y="351827"/>
                    <a:pt x="402771" y="445593"/>
                    <a:pt x="287106" y="445593"/>
                  </a:cubicBezTo>
                  <a:lnTo>
                    <a:pt x="209431" y="445593"/>
                  </a:lnTo>
                  <a:cubicBezTo>
                    <a:pt x="93765" y="445593"/>
                    <a:pt x="0" y="351827"/>
                    <a:pt x="0" y="236162"/>
                  </a:cubicBezTo>
                  <a:lnTo>
                    <a:pt x="0" y="209431"/>
                  </a:lnTo>
                  <a:cubicBezTo>
                    <a:pt x="0" y="93765"/>
                    <a:pt x="93765" y="0"/>
                    <a:pt x="20943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txBox="1"/>
            <p:nvPr/>
          </p:nvSpPr>
          <p:spPr>
            <a:xfrm>
              <a:off x="0" y="-38100"/>
              <a:ext cx="496500" cy="4836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4" name="Google Shape;94;p14"/>
          <p:cNvSpPr/>
          <p:nvPr/>
        </p:nvSpPr>
        <p:spPr>
          <a:xfrm rot="8933345">
            <a:off x="10382386" y="1614549"/>
            <a:ext cx="1258454" cy="1330665"/>
          </a:xfrm>
          <a:custGeom>
            <a:rect b="b" l="l" r="r" t="t"/>
            <a:pathLst>
              <a:path extrusionOk="0" h="1328599" w="1256500">
                <a:moveTo>
                  <a:pt x="0" y="0"/>
                </a:moveTo>
                <a:lnTo>
                  <a:pt x="1256500" y="0"/>
                </a:lnTo>
                <a:lnTo>
                  <a:pt x="1256500" y="1328599"/>
                </a:lnTo>
                <a:lnTo>
                  <a:pt x="0" y="1328599"/>
                </a:lnTo>
                <a:lnTo>
                  <a:pt x="0" y="0"/>
                </a:lnTo>
                <a:close/>
              </a:path>
            </a:pathLst>
          </a:custGeom>
          <a:blipFill rotWithShape="1">
            <a:blip r:embed="rId5">
              <a:alphaModFix amt="79000"/>
            </a:blip>
            <a:stretch>
              <a:fillRect b="-27578" l="-140050" r="-145350" t="0"/>
            </a:stretch>
          </a:blipFill>
          <a:ln>
            <a:noFill/>
          </a:ln>
        </p:spPr>
      </p:sp>
      <p:grpSp>
        <p:nvGrpSpPr>
          <p:cNvPr id="95" name="Google Shape;95;p14"/>
          <p:cNvGrpSpPr/>
          <p:nvPr/>
        </p:nvGrpSpPr>
        <p:grpSpPr>
          <a:xfrm>
            <a:off x="2158385" y="4292235"/>
            <a:ext cx="6661281" cy="1034841"/>
            <a:chOff x="0" y="-38100"/>
            <a:chExt cx="1754400" cy="272549"/>
          </a:xfrm>
        </p:grpSpPr>
        <p:sp>
          <p:nvSpPr>
            <p:cNvPr id="96" name="Google Shape;96;p14"/>
            <p:cNvSpPr/>
            <p:nvPr/>
          </p:nvSpPr>
          <p:spPr>
            <a:xfrm>
              <a:off x="0" y="0"/>
              <a:ext cx="1754286" cy="234449"/>
            </a:xfrm>
            <a:custGeom>
              <a:rect b="b" l="l" r="r" t="t"/>
              <a:pathLst>
                <a:path extrusionOk="0" h="234449" w="1754286">
                  <a:moveTo>
                    <a:pt x="18597" y="0"/>
                  </a:moveTo>
                  <a:lnTo>
                    <a:pt x="1735689" y="0"/>
                  </a:lnTo>
                  <a:cubicBezTo>
                    <a:pt x="1745960" y="0"/>
                    <a:pt x="1754286" y="8326"/>
                    <a:pt x="1754286" y="18597"/>
                  </a:cubicBezTo>
                  <a:lnTo>
                    <a:pt x="1754286" y="215852"/>
                  </a:lnTo>
                  <a:cubicBezTo>
                    <a:pt x="1754286" y="220784"/>
                    <a:pt x="1752327" y="225514"/>
                    <a:pt x="1748839" y="229002"/>
                  </a:cubicBezTo>
                  <a:cubicBezTo>
                    <a:pt x="1745352" y="232489"/>
                    <a:pt x="1740621" y="234449"/>
                    <a:pt x="1735689" y="234449"/>
                  </a:cubicBezTo>
                  <a:lnTo>
                    <a:pt x="18597" y="234449"/>
                  </a:lnTo>
                  <a:cubicBezTo>
                    <a:pt x="13665" y="234449"/>
                    <a:pt x="8935" y="232489"/>
                    <a:pt x="5447" y="229002"/>
                  </a:cubicBezTo>
                  <a:cubicBezTo>
                    <a:pt x="1959" y="225514"/>
                    <a:pt x="0" y="220784"/>
                    <a:pt x="0" y="215852"/>
                  </a:cubicBezTo>
                  <a:lnTo>
                    <a:pt x="0" y="18597"/>
                  </a:lnTo>
                  <a:cubicBezTo>
                    <a:pt x="0" y="13665"/>
                    <a:pt x="1959" y="8935"/>
                    <a:pt x="5447" y="5447"/>
                  </a:cubicBezTo>
                  <a:cubicBezTo>
                    <a:pt x="8935" y="1959"/>
                    <a:pt x="13665" y="0"/>
                    <a:pt x="18597" y="0"/>
                  </a:cubicBezTo>
                  <a:close/>
                </a:path>
              </a:pathLst>
            </a:custGeom>
            <a:solidFill>
              <a:srgbClr val="FFEFDB"/>
            </a:solidFill>
            <a:ln cap="sq" cmpd="sng" w="38100">
              <a:solidFill>
                <a:srgbClr val="B7895D"/>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txBox="1"/>
            <p:nvPr/>
          </p:nvSpPr>
          <p:spPr>
            <a:xfrm>
              <a:off x="0" y="-38100"/>
              <a:ext cx="1754400" cy="2724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8" name="Google Shape;98;p14"/>
          <p:cNvSpPr/>
          <p:nvPr/>
        </p:nvSpPr>
        <p:spPr>
          <a:xfrm>
            <a:off x="16872653" y="1375148"/>
            <a:ext cx="1415347" cy="610820"/>
          </a:xfrm>
          <a:custGeom>
            <a:rect b="b" l="l" r="r" t="t"/>
            <a:pathLst>
              <a:path extrusionOk="0" h="610820" w="1415347">
                <a:moveTo>
                  <a:pt x="0" y="0"/>
                </a:moveTo>
                <a:lnTo>
                  <a:pt x="1415347" y="0"/>
                </a:lnTo>
                <a:lnTo>
                  <a:pt x="1415347" y="610820"/>
                </a:lnTo>
                <a:lnTo>
                  <a:pt x="0" y="610820"/>
                </a:lnTo>
                <a:lnTo>
                  <a:pt x="0" y="0"/>
                </a:lnTo>
                <a:close/>
              </a:path>
            </a:pathLst>
          </a:custGeom>
          <a:blipFill rotWithShape="1">
            <a:blip r:embed="rId6">
              <a:alphaModFix/>
            </a:blip>
            <a:stretch>
              <a:fillRect b="-141365" l="0" r="0" t="0"/>
            </a:stretch>
          </a:blipFill>
          <a:ln>
            <a:noFill/>
          </a:ln>
        </p:spPr>
      </p:sp>
      <p:sp>
        <p:nvSpPr>
          <p:cNvPr id="99" name="Google Shape;99;p14"/>
          <p:cNvSpPr/>
          <p:nvPr/>
        </p:nvSpPr>
        <p:spPr>
          <a:xfrm rot="-1394170">
            <a:off x="12041964" y="7363652"/>
            <a:ext cx="2372442" cy="2970194"/>
          </a:xfrm>
          <a:custGeom>
            <a:rect b="b" l="l" r="r" t="t"/>
            <a:pathLst>
              <a:path extrusionOk="0" h="2966599" w="2369571">
                <a:moveTo>
                  <a:pt x="0" y="0"/>
                </a:moveTo>
                <a:lnTo>
                  <a:pt x="2369570" y="0"/>
                </a:lnTo>
                <a:lnTo>
                  <a:pt x="2369570" y="2966599"/>
                </a:lnTo>
                <a:lnTo>
                  <a:pt x="0" y="2966599"/>
                </a:lnTo>
                <a:lnTo>
                  <a:pt x="0" y="0"/>
                </a:lnTo>
                <a:close/>
              </a:path>
            </a:pathLst>
          </a:custGeom>
          <a:blipFill rotWithShape="1">
            <a:blip r:embed="rId7">
              <a:alphaModFix/>
            </a:blip>
            <a:stretch>
              <a:fillRect b="0" l="0" r="0" t="0"/>
            </a:stretch>
          </a:blipFill>
          <a:ln>
            <a:noFill/>
          </a:ln>
        </p:spPr>
      </p:sp>
      <p:sp>
        <p:nvSpPr>
          <p:cNvPr id="100" name="Google Shape;100;p14"/>
          <p:cNvSpPr/>
          <p:nvPr/>
        </p:nvSpPr>
        <p:spPr>
          <a:xfrm rot="-5400000">
            <a:off x="147700" y="-6"/>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101" name="Google Shape;101;p14"/>
          <p:cNvSpPr/>
          <p:nvPr/>
        </p:nvSpPr>
        <p:spPr>
          <a:xfrm rot="-904748">
            <a:off x="4471965" y="7347175"/>
            <a:ext cx="2030563" cy="3000366"/>
          </a:xfrm>
          <a:custGeom>
            <a:rect b="b" l="l" r="r" t="t"/>
            <a:pathLst>
              <a:path extrusionOk="0" h="3002130" w="2031757">
                <a:moveTo>
                  <a:pt x="0" y="0"/>
                </a:moveTo>
                <a:lnTo>
                  <a:pt x="2031757" y="0"/>
                </a:lnTo>
                <a:lnTo>
                  <a:pt x="2031757" y="3002131"/>
                </a:lnTo>
                <a:lnTo>
                  <a:pt x="0" y="3002131"/>
                </a:lnTo>
                <a:lnTo>
                  <a:pt x="0" y="0"/>
                </a:lnTo>
                <a:close/>
              </a:path>
            </a:pathLst>
          </a:custGeom>
          <a:blipFill rotWithShape="1">
            <a:blip r:embed="rId8">
              <a:alphaModFix/>
            </a:blip>
            <a:stretch>
              <a:fillRect b="-17949" l="0" r="0" t="0"/>
            </a:stretch>
          </a:blipFill>
          <a:ln>
            <a:noFill/>
          </a:ln>
        </p:spPr>
      </p:sp>
      <p:sp>
        <p:nvSpPr>
          <p:cNvPr id="102" name="Google Shape;102;p14"/>
          <p:cNvSpPr/>
          <p:nvPr/>
        </p:nvSpPr>
        <p:spPr>
          <a:xfrm rot="-789997">
            <a:off x="-430190" y="7033884"/>
            <a:ext cx="2912355" cy="2580082"/>
          </a:xfrm>
          <a:custGeom>
            <a:rect b="b" l="l" r="r" t="t"/>
            <a:pathLst>
              <a:path extrusionOk="0" h="2583297" w="2915984">
                <a:moveTo>
                  <a:pt x="0" y="0"/>
                </a:moveTo>
                <a:lnTo>
                  <a:pt x="2915984" y="0"/>
                </a:lnTo>
                <a:lnTo>
                  <a:pt x="2915984" y="2583296"/>
                </a:lnTo>
                <a:lnTo>
                  <a:pt x="0" y="2583296"/>
                </a:lnTo>
                <a:lnTo>
                  <a:pt x="0" y="0"/>
                </a:lnTo>
                <a:close/>
              </a:path>
            </a:pathLst>
          </a:custGeom>
          <a:blipFill rotWithShape="1">
            <a:blip r:embed="rId9">
              <a:alphaModFix/>
            </a:blip>
            <a:stretch>
              <a:fillRect b="0" l="-8199" r="0" t="0"/>
            </a:stretch>
          </a:blipFill>
          <a:ln>
            <a:noFill/>
          </a:ln>
        </p:spPr>
      </p:sp>
      <p:sp>
        <p:nvSpPr>
          <p:cNvPr id="103" name="Google Shape;103;p14"/>
          <p:cNvSpPr/>
          <p:nvPr/>
        </p:nvSpPr>
        <p:spPr>
          <a:xfrm rot="983857">
            <a:off x="6755191" y="7204784"/>
            <a:ext cx="2141241" cy="3372032"/>
          </a:xfrm>
          <a:custGeom>
            <a:rect b="b" l="l" r="r" t="t"/>
            <a:pathLst>
              <a:path extrusionOk="0" h="3369664" w="2139737">
                <a:moveTo>
                  <a:pt x="0" y="0"/>
                </a:moveTo>
                <a:lnTo>
                  <a:pt x="2139736" y="0"/>
                </a:lnTo>
                <a:lnTo>
                  <a:pt x="2139736" y="3369665"/>
                </a:lnTo>
                <a:lnTo>
                  <a:pt x="0" y="3369665"/>
                </a:lnTo>
                <a:lnTo>
                  <a:pt x="0" y="0"/>
                </a:lnTo>
                <a:close/>
              </a:path>
            </a:pathLst>
          </a:custGeom>
          <a:blipFill rotWithShape="1">
            <a:blip r:embed="rId10">
              <a:alphaModFix/>
            </a:blip>
            <a:stretch>
              <a:fillRect b="0" l="0" r="0" t="0"/>
            </a:stretch>
          </a:blipFill>
          <a:ln>
            <a:noFill/>
          </a:ln>
        </p:spPr>
      </p:sp>
      <p:sp>
        <p:nvSpPr>
          <p:cNvPr id="104" name="Google Shape;104;p14"/>
          <p:cNvSpPr/>
          <p:nvPr/>
        </p:nvSpPr>
        <p:spPr>
          <a:xfrm flipH="1">
            <a:off x="1824957" y="7951466"/>
            <a:ext cx="2186915" cy="2985550"/>
          </a:xfrm>
          <a:custGeom>
            <a:rect b="b" l="l" r="r" t="t"/>
            <a:pathLst>
              <a:path extrusionOk="0" h="2985550" w="2186915">
                <a:moveTo>
                  <a:pt x="2186915" y="0"/>
                </a:moveTo>
                <a:lnTo>
                  <a:pt x="0" y="0"/>
                </a:lnTo>
                <a:lnTo>
                  <a:pt x="0" y="2985550"/>
                </a:lnTo>
                <a:lnTo>
                  <a:pt x="2186915" y="2985550"/>
                </a:lnTo>
                <a:lnTo>
                  <a:pt x="2186915" y="0"/>
                </a:lnTo>
                <a:close/>
              </a:path>
            </a:pathLst>
          </a:custGeom>
          <a:blipFill rotWithShape="1">
            <a:blip r:embed="rId11">
              <a:alphaModFix/>
            </a:blip>
            <a:stretch>
              <a:fillRect b="0" l="0" r="0" t="0"/>
            </a:stretch>
          </a:blipFill>
          <a:ln>
            <a:noFill/>
          </a:ln>
        </p:spPr>
      </p:sp>
      <p:sp>
        <p:nvSpPr>
          <p:cNvPr id="105" name="Google Shape;105;p14"/>
          <p:cNvSpPr/>
          <p:nvPr/>
        </p:nvSpPr>
        <p:spPr>
          <a:xfrm rot="815090">
            <a:off x="9479216" y="7607097"/>
            <a:ext cx="1964552" cy="2762112"/>
          </a:xfrm>
          <a:custGeom>
            <a:rect b="b" l="l" r="r" t="t"/>
            <a:pathLst>
              <a:path extrusionOk="0" h="2760758" w="1963589">
                <a:moveTo>
                  <a:pt x="0" y="0"/>
                </a:moveTo>
                <a:lnTo>
                  <a:pt x="1963590" y="0"/>
                </a:lnTo>
                <a:lnTo>
                  <a:pt x="1963590" y="2760758"/>
                </a:lnTo>
                <a:lnTo>
                  <a:pt x="0" y="2760758"/>
                </a:lnTo>
                <a:lnTo>
                  <a:pt x="0" y="0"/>
                </a:lnTo>
                <a:close/>
              </a:path>
            </a:pathLst>
          </a:custGeom>
          <a:blipFill rotWithShape="1">
            <a:blip r:embed="rId12">
              <a:alphaModFix/>
            </a:blip>
            <a:stretch>
              <a:fillRect b="0" l="0" r="0" t="0"/>
            </a:stretch>
          </a:blipFill>
          <a:ln>
            <a:noFill/>
          </a:ln>
        </p:spPr>
      </p:sp>
      <p:sp>
        <p:nvSpPr>
          <p:cNvPr id="106" name="Google Shape;106;p14"/>
          <p:cNvSpPr/>
          <p:nvPr/>
        </p:nvSpPr>
        <p:spPr>
          <a:xfrm rot="474430">
            <a:off x="14559863" y="7689894"/>
            <a:ext cx="1653889" cy="2907937"/>
          </a:xfrm>
          <a:custGeom>
            <a:rect b="b" l="l" r="r" t="t"/>
            <a:pathLst>
              <a:path extrusionOk="0" h="2909383" w="1654711">
                <a:moveTo>
                  <a:pt x="0" y="0"/>
                </a:moveTo>
                <a:lnTo>
                  <a:pt x="1654711" y="0"/>
                </a:lnTo>
                <a:lnTo>
                  <a:pt x="1654711" y="2909383"/>
                </a:lnTo>
                <a:lnTo>
                  <a:pt x="0" y="2909383"/>
                </a:lnTo>
                <a:lnTo>
                  <a:pt x="0" y="0"/>
                </a:lnTo>
                <a:close/>
              </a:path>
            </a:pathLst>
          </a:custGeom>
          <a:blipFill rotWithShape="1">
            <a:blip r:embed="rId13">
              <a:alphaModFix/>
            </a:blip>
            <a:stretch>
              <a:fillRect b="0" l="0" r="0" t="0"/>
            </a:stretch>
          </a:blipFill>
          <a:ln>
            <a:noFill/>
          </a:ln>
        </p:spPr>
      </p:sp>
      <p:sp>
        <p:nvSpPr>
          <p:cNvPr id="107" name="Google Shape;107;p14"/>
          <p:cNvSpPr/>
          <p:nvPr/>
        </p:nvSpPr>
        <p:spPr>
          <a:xfrm rot="-1701538">
            <a:off x="17036186" y="7378948"/>
            <a:ext cx="1695066" cy="2638235"/>
          </a:xfrm>
          <a:custGeom>
            <a:rect b="b" l="l" r="r" t="t"/>
            <a:pathLst>
              <a:path extrusionOk="0" h="2638202" w="1695045">
                <a:moveTo>
                  <a:pt x="0" y="0"/>
                </a:moveTo>
                <a:lnTo>
                  <a:pt x="1695045" y="0"/>
                </a:lnTo>
                <a:lnTo>
                  <a:pt x="1695045" y="2638202"/>
                </a:lnTo>
                <a:lnTo>
                  <a:pt x="0" y="2638202"/>
                </a:lnTo>
                <a:lnTo>
                  <a:pt x="0" y="0"/>
                </a:lnTo>
                <a:close/>
              </a:path>
            </a:pathLst>
          </a:custGeom>
          <a:blipFill rotWithShape="1">
            <a:blip r:embed="rId14">
              <a:alphaModFix/>
            </a:blip>
            <a:stretch>
              <a:fillRect b="0" l="0" r="0" t="0"/>
            </a:stretch>
          </a:blipFill>
          <a:ln>
            <a:noFill/>
          </a:ln>
        </p:spPr>
      </p:sp>
      <p:sp>
        <p:nvSpPr>
          <p:cNvPr id="108" name="Google Shape;108;p14"/>
          <p:cNvSpPr txBox="1"/>
          <p:nvPr/>
        </p:nvSpPr>
        <p:spPr>
          <a:xfrm>
            <a:off x="1381900" y="1331375"/>
            <a:ext cx="15962100" cy="1939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300">
                <a:solidFill>
                  <a:srgbClr val="B7895D"/>
                </a:solidFill>
                <a:latin typeface="Yeseva One"/>
                <a:ea typeface="Yeseva One"/>
                <a:cs typeface="Yeseva One"/>
                <a:sym typeface="Yeseva One"/>
              </a:rPr>
              <a:t>Facilitating belonging for newcomer migrant student</a:t>
            </a:r>
            <a:r>
              <a:rPr lang="en-US" sz="6300">
                <a:solidFill>
                  <a:srgbClr val="B7895D"/>
                </a:solidFill>
                <a:latin typeface="Yeseva One"/>
                <a:ea typeface="Yeseva One"/>
                <a:cs typeface="Yeseva One"/>
                <a:sym typeface="Yeseva One"/>
              </a:rPr>
              <a:t>s at MHS</a:t>
            </a:r>
            <a:endParaRPr sz="100"/>
          </a:p>
        </p:txBody>
      </p:sp>
      <p:sp>
        <p:nvSpPr>
          <p:cNvPr id="109" name="Google Shape;109;p14"/>
          <p:cNvSpPr txBox="1"/>
          <p:nvPr/>
        </p:nvSpPr>
        <p:spPr>
          <a:xfrm>
            <a:off x="3634952" y="4639632"/>
            <a:ext cx="3618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000" u="none" cap="none" strike="noStrike">
                <a:solidFill>
                  <a:srgbClr val="B7895D"/>
                </a:solidFill>
                <a:latin typeface="Archivo Black"/>
                <a:ea typeface="Archivo Black"/>
                <a:cs typeface="Archivo Black"/>
                <a:sym typeface="Archivo Black"/>
              </a:rPr>
              <a:t>EDUCATION 792</a:t>
            </a:r>
            <a:endParaRPr/>
          </a:p>
        </p:txBody>
      </p:sp>
      <p:pic>
        <p:nvPicPr>
          <p:cNvPr id="110" name="Google Shape;110;p14"/>
          <p:cNvPicPr preferRelativeResize="0"/>
          <p:nvPr/>
        </p:nvPicPr>
        <p:blipFill>
          <a:blip r:embed="rId15">
            <a:alphaModFix/>
          </a:blip>
          <a:stretch>
            <a:fillRect/>
          </a:stretch>
        </p:blipFill>
        <p:spPr>
          <a:xfrm>
            <a:off x="2801200" y="5715713"/>
            <a:ext cx="5286375" cy="866775"/>
          </a:xfrm>
          <a:prstGeom prst="rect">
            <a:avLst/>
          </a:prstGeom>
          <a:noFill/>
          <a:ln>
            <a:noFill/>
          </a:ln>
        </p:spPr>
      </p:pic>
      <p:sp>
        <p:nvSpPr>
          <p:cNvPr id="111" name="Google Shape;111;p14"/>
          <p:cNvSpPr txBox="1"/>
          <p:nvPr/>
        </p:nvSpPr>
        <p:spPr>
          <a:xfrm>
            <a:off x="10927375" y="3555600"/>
            <a:ext cx="4795500" cy="31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latin typeface="Montserrat Medium"/>
                <a:ea typeface="Montserrat Medium"/>
                <a:cs typeface="Montserrat Medium"/>
                <a:sym typeface="Montserrat Medium"/>
              </a:rPr>
              <a:t>(2025). Felicia Akerele, Kaitlyn Dodgen, Yaa Donkor, Nando Felten,</a:t>
            </a:r>
            <a:endParaRPr sz="2000">
              <a:solidFill>
                <a:schemeClr val="dk1"/>
              </a:solidFill>
              <a:latin typeface="Montserrat Medium"/>
              <a:ea typeface="Montserrat Medium"/>
              <a:cs typeface="Montserrat Medium"/>
              <a:sym typeface="Montserrat Medium"/>
            </a:endParaRPr>
          </a:p>
          <a:p>
            <a:pPr indent="0" lvl="0" marL="0" rtl="0" algn="l">
              <a:spcBef>
                <a:spcPts val="0"/>
              </a:spcBef>
              <a:spcAft>
                <a:spcPts val="0"/>
              </a:spcAft>
              <a:buNone/>
            </a:pPr>
            <a:r>
              <a:rPr lang="en-US" sz="2000">
                <a:solidFill>
                  <a:schemeClr val="dk1"/>
                </a:solidFill>
                <a:latin typeface="Montserrat Medium"/>
                <a:ea typeface="Montserrat Medium"/>
                <a:cs typeface="Montserrat Medium"/>
                <a:sym typeface="Montserrat Medium"/>
              </a:rPr>
              <a:t>Dave Kobel, Cameron Lloyd, John Mobley IV, Karen Nortz</a:t>
            </a:r>
            <a:r>
              <a:rPr lang="en-US" sz="2000">
                <a:solidFill>
                  <a:schemeClr val="dk1"/>
                </a:solidFill>
                <a:latin typeface="Montserrat Medium"/>
                <a:ea typeface="Montserrat Medium"/>
                <a:cs typeface="Montserrat Medium"/>
                <a:sym typeface="Montserrat Medium"/>
              </a:rPr>
              <a:t>, Chelsie Riche, Dreama Rhodes, Nora Rodman, Ricky Urgo, Viviana Velez Negron, Jason Westra-Hall, Ben Wilkerson, Dr. Michelle Bellino</a:t>
            </a:r>
            <a:endParaRPr sz="2000">
              <a:solidFill>
                <a:schemeClr val="dk1"/>
              </a:solidFill>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5"/>
          <p:cNvSpPr/>
          <p:nvPr/>
        </p:nvSpPr>
        <p:spPr>
          <a:xfrm rot="-763461">
            <a:off x="15570771" y="8092629"/>
            <a:ext cx="4953279" cy="377251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17241700" y="8648900"/>
            <a:ext cx="927052" cy="458115"/>
          </a:xfrm>
          <a:custGeom>
            <a:rect b="b" l="l" r="r" t="t"/>
            <a:pathLst>
              <a:path extrusionOk="0" h="610820" w="1415347">
                <a:moveTo>
                  <a:pt x="0" y="0"/>
                </a:moveTo>
                <a:lnTo>
                  <a:pt x="1415346" y="0"/>
                </a:lnTo>
                <a:lnTo>
                  <a:pt x="1415346" y="610820"/>
                </a:lnTo>
                <a:lnTo>
                  <a:pt x="0" y="610820"/>
                </a:lnTo>
                <a:lnTo>
                  <a:pt x="0" y="0"/>
                </a:lnTo>
                <a:close/>
              </a:path>
            </a:pathLst>
          </a:custGeom>
          <a:blipFill rotWithShape="1">
            <a:blip r:embed="rId3">
              <a:alphaModFix/>
            </a:blip>
            <a:stretch>
              <a:fillRect b="-141365" l="0" r="0" t="0"/>
            </a:stretch>
          </a:blipFill>
          <a:ln>
            <a:noFill/>
          </a:ln>
        </p:spPr>
      </p:sp>
      <p:grpSp>
        <p:nvGrpSpPr>
          <p:cNvPr id="118" name="Google Shape;118;p15"/>
          <p:cNvGrpSpPr/>
          <p:nvPr/>
        </p:nvGrpSpPr>
        <p:grpSpPr>
          <a:xfrm>
            <a:off x="1813075" y="1666423"/>
            <a:ext cx="6473152" cy="6528654"/>
            <a:chOff x="0" y="-156487"/>
            <a:chExt cx="10895728" cy="11252420"/>
          </a:xfrm>
        </p:grpSpPr>
        <p:sp>
          <p:nvSpPr>
            <p:cNvPr id="119" name="Google Shape;119;p15"/>
            <p:cNvSpPr/>
            <p:nvPr/>
          </p:nvSpPr>
          <p:spPr>
            <a:xfrm>
              <a:off x="0" y="160440"/>
              <a:ext cx="10895728" cy="10935493"/>
            </a:xfrm>
            <a:custGeom>
              <a:rect b="b" l="l" r="r" t="t"/>
              <a:pathLst>
                <a:path extrusionOk="0" h="10935493" w="10895728">
                  <a:moveTo>
                    <a:pt x="0" y="0"/>
                  </a:moveTo>
                  <a:lnTo>
                    <a:pt x="10895728" y="0"/>
                  </a:lnTo>
                  <a:lnTo>
                    <a:pt x="10895728" y="10935494"/>
                  </a:lnTo>
                  <a:lnTo>
                    <a:pt x="0" y="10935494"/>
                  </a:lnTo>
                  <a:lnTo>
                    <a:pt x="0" y="0"/>
                  </a:lnTo>
                  <a:close/>
                </a:path>
              </a:pathLst>
            </a:custGeom>
            <a:blipFill rotWithShape="1">
              <a:blip r:embed="rId4">
                <a:alphaModFix amt="65999"/>
              </a:blip>
              <a:stretch>
                <a:fillRect b="0" l="0" r="0" t="0"/>
              </a:stretch>
            </a:blipFill>
            <a:ln>
              <a:noFill/>
            </a:ln>
          </p:spPr>
        </p:sp>
        <p:grpSp>
          <p:nvGrpSpPr>
            <p:cNvPr id="120" name="Google Shape;120;p15"/>
            <p:cNvGrpSpPr/>
            <p:nvPr/>
          </p:nvGrpSpPr>
          <p:grpSpPr>
            <a:xfrm rot="2146549">
              <a:off x="8069110" y="383355"/>
              <a:ext cx="2470600" cy="1932629"/>
              <a:chOff x="0" y="-38100"/>
              <a:chExt cx="488020" cy="381754"/>
            </a:xfrm>
          </p:grpSpPr>
          <p:sp>
            <p:nvSpPr>
              <p:cNvPr id="121" name="Google Shape;121;p15"/>
              <p:cNvSpPr/>
              <p:nvPr/>
            </p:nvSpPr>
            <p:spPr>
              <a:xfrm>
                <a:off x="0" y="0"/>
                <a:ext cx="488020" cy="343654"/>
              </a:xfrm>
              <a:custGeom>
                <a:rect b="b" l="l" r="r" t="t"/>
                <a:pathLst>
                  <a:path extrusionOk="0" h="343654" w="488020">
                    <a:moveTo>
                      <a:pt x="171827" y="0"/>
                    </a:moveTo>
                    <a:lnTo>
                      <a:pt x="316193" y="0"/>
                    </a:lnTo>
                    <a:cubicBezTo>
                      <a:pt x="411090" y="0"/>
                      <a:pt x="488020" y="76930"/>
                      <a:pt x="488020" y="171827"/>
                    </a:cubicBezTo>
                    <a:lnTo>
                      <a:pt x="488020" y="171827"/>
                    </a:lnTo>
                    <a:cubicBezTo>
                      <a:pt x="488020" y="217398"/>
                      <a:pt x="469917" y="261103"/>
                      <a:pt x="437693" y="293327"/>
                    </a:cubicBezTo>
                    <a:cubicBezTo>
                      <a:pt x="405469" y="325551"/>
                      <a:pt x="361764" y="343654"/>
                      <a:pt x="316193" y="343654"/>
                    </a:cubicBezTo>
                    <a:lnTo>
                      <a:pt x="171827" y="343654"/>
                    </a:lnTo>
                    <a:cubicBezTo>
                      <a:pt x="126256" y="343654"/>
                      <a:pt x="82551" y="325551"/>
                      <a:pt x="50327" y="293327"/>
                    </a:cubicBezTo>
                    <a:cubicBezTo>
                      <a:pt x="18103" y="261103"/>
                      <a:pt x="0" y="217398"/>
                      <a:pt x="0" y="171827"/>
                    </a:cubicBezTo>
                    <a:lnTo>
                      <a:pt x="0" y="171827"/>
                    </a:lnTo>
                    <a:cubicBezTo>
                      <a:pt x="0" y="126256"/>
                      <a:pt x="18103" y="82551"/>
                      <a:pt x="50327" y="50327"/>
                    </a:cubicBezTo>
                    <a:cubicBezTo>
                      <a:pt x="82551" y="18103"/>
                      <a:pt x="126256" y="0"/>
                      <a:pt x="171827" y="0"/>
                    </a:cubicBezTo>
                    <a:close/>
                  </a:path>
                </a:pathLst>
              </a:custGeom>
              <a:solidFill>
                <a:srgbClr val="FFFFFF"/>
              </a:solidFill>
              <a:ln>
                <a:noFill/>
              </a:ln>
            </p:spPr>
            <p:txBody>
              <a:bodyPr anchorCtr="0" anchor="ctr" bIns="70750" lIns="70750" spcFirstLastPara="1" rIns="70750" wrap="square" tIns="70750">
                <a:noAutofit/>
              </a:bodyPr>
              <a:lstStyle/>
              <a:p>
                <a:pPr indent="0" lvl="0" marL="0" rtl="0" algn="l">
                  <a:spcBef>
                    <a:spcPts val="0"/>
                  </a:spcBef>
                  <a:spcAft>
                    <a:spcPts val="0"/>
                  </a:spcAft>
                  <a:buNone/>
                </a:pPr>
                <a:r>
                  <a:t/>
                </a:r>
                <a:endParaRPr/>
              </a:p>
            </p:txBody>
          </p:sp>
          <p:sp>
            <p:nvSpPr>
              <p:cNvPr id="122" name="Google Shape;122;p15"/>
              <p:cNvSpPr txBox="1"/>
              <p:nvPr/>
            </p:nvSpPr>
            <p:spPr>
              <a:xfrm>
                <a:off x="0" y="-38100"/>
                <a:ext cx="488020" cy="381754"/>
              </a:xfrm>
              <a:prstGeom prst="rect">
                <a:avLst/>
              </a:prstGeom>
              <a:noFill/>
              <a:ln>
                <a:noFill/>
              </a:ln>
            </p:spPr>
            <p:txBody>
              <a:bodyPr anchorCtr="0" anchor="ctr" bIns="39300" lIns="39300" spcFirstLastPara="1" rIns="39300" wrap="square" tIns="39300">
                <a:noAutofit/>
              </a:bodyPr>
              <a:lstStyle/>
              <a:p>
                <a:pPr indent="0" lvl="0" marL="0" marR="0" rtl="0" algn="ctr">
                  <a:lnSpc>
                    <a:spcPct val="116666"/>
                  </a:lnSpc>
                  <a:spcBef>
                    <a:spcPts val="0"/>
                  </a:spcBef>
                  <a:spcAft>
                    <a:spcPts val="0"/>
                  </a:spcAft>
                  <a:buNone/>
                </a:pPr>
                <a:r>
                  <a:t/>
                </a:r>
                <a:endParaRPr b="0" i="0" sz="1392" u="none" cap="none" strike="noStrike">
                  <a:solidFill>
                    <a:schemeClr val="dk1"/>
                  </a:solidFill>
                  <a:latin typeface="Calibri"/>
                  <a:ea typeface="Calibri"/>
                  <a:cs typeface="Calibri"/>
                  <a:sym typeface="Calibri"/>
                </a:endParaRPr>
              </a:p>
            </p:txBody>
          </p:sp>
        </p:grpSp>
      </p:grpSp>
      <p:sp>
        <p:nvSpPr>
          <p:cNvPr id="123" name="Google Shape;123;p15"/>
          <p:cNvSpPr/>
          <p:nvPr/>
        </p:nvSpPr>
        <p:spPr>
          <a:xfrm flipH="1">
            <a:off x="322803" y="2078824"/>
            <a:ext cx="6552346" cy="5970404"/>
          </a:xfrm>
          <a:custGeom>
            <a:rect b="b" l="l" r="r" t="t"/>
            <a:pathLst>
              <a:path extrusionOk="0" h="5283543" w="7966378">
                <a:moveTo>
                  <a:pt x="7966378" y="0"/>
                </a:moveTo>
                <a:lnTo>
                  <a:pt x="0" y="0"/>
                </a:lnTo>
                <a:lnTo>
                  <a:pt x="0" y="5283543"/>
                </a:lnTo>
                <a:lnTo>
                  <a:pt x="7966378" y="5283543"/>
                </a:lnTo>
                <a:lnTo>
                  <a:pt x="7966378" y="0"/>
                </a:lnTo>
                <a:close/>
              </a:path>
            </a:pathLst>
          </a:custGeom>
          <a:blipFill rotWithShape="1">
            <a:blip r:embed="rId5">
              <a:alphaModFix/>
            </a:blip>
            <a:stretch>
              <a:fillRect b="0" l="0" r="0" t="0"/>
            </a:stretch>
          </a:blipFill>
          <a:ln>
            <a:noFill/>
          </a:ln>
        </p:spPr>
      </p:sp>
      <p:sp>
        <p:nvSpPr>
          <p:cNvPr id="124" name="Google Shape;124;p15"/>
          <p:cNvSpPr txBox="1"/>
          <p:nvPr/>
        </p:nvSpPr>
        <p:spPr>
          <a:xfrm>
            <a:off x="9452164" y="1001527"/>
            <a:ext cx="8115300" cy="1077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6999" u="none" cap="none" strike="noStrike">
                <a:solidFill>
                  <a:srgbClr val="3D3B39"/>
                </a:solidFill>
                <a:latin typeface="Archivo Black"/>
                <a:ea typeface="Archivo Black"/>
                <a:cs typeface="Archivo Black"/>
                <a:sym typeface="Archivo Black"/>
              </a:rPr>
              <a:t>INTRODUCTION</a:t>
            </a:r>
            <a:endParaRPr/>
          </a:p>
        </p:txBody>
      </p:sp>
      <p:sp>
        <p:nvSpPr>
          <p:cNvPr id="125" name="Google Shape;125;p15"/>
          <p:cNvSpPr txBox="1"/>
          <p:nvPr/>
        </p:nvSpPr>
        <p:spPr>
          <a:xfrm>
            <a:off x="10058340" y="2726075"/>
            <a:ext cx="6709500" cy="6241500"/>
          </a:xfrm>
          <a:prstGeom prst="rect">
            <a:avLst/>
          </a:prstGeom>
          <a:noFill/>
          <a:ln>
            <a:noFill/>
          </a:ln>
        </p:spPr>
        <p:txBody>
          <a:bodyPr anchorCtr="0" anchor="t" bIns="91425" lIns="91425" spcFirstLastPara="1" rIns="91425" wrap="square" tIns="91425">
            <a:spAutoFit/>
          </a:bodyPr>
          <a:lstStyle/>
          <a:p>
            <a:pPr indent="0" lvl="0" marL="0" rtl="0" algn="l">
              <a:lnSpc>
                <a:spcPct val="139958"/>
              </a:lnSpc>
              <a:spcBef>
                <a:spcPts val="0"/>
              </a:spcBef>
              <a:spcAft>
                <a:spcPts val="0"/>
              </a:spcAft>
              <a:buNone/>
            </a:pPr>
            <a:r>
              <a:rPr lang="en-US" sz="2400">
                <a:solidFill>
                  <a:schemeClr val="dk1"/>
                </a:solidFill>
                <a:latin typeface="Montserrat"/>
                <a:ea typeface="Montserrat"/>
                <a:cs typeface="Montserrat"/>
                <a:sym typeface="Montserrat"/>
              </a:rPr>
              <a:t>Welcome! Thank you for making the journey from Melvindale to Ann Arbor.</a:t>
            </a:r>
            <a:endParaRPr sz="2400">
              <a:solidFill>
                <a:schemeClr val="dk1"/>
              </a:solidFill>
              <a:latin typeface="Montserrat"/>
              <a:ea typeface="Montserrat"/>
              <a:cs typeface="Montserrat"/>
              <a:sym typeface="Montserrat"/>
            </a:endParaRPr>
          </a:p>
          <a:p>
            <a:pPr indent="0" lvl="0" marL="0" rtl="0" algn="l">
              <a:lnSpc>
                <a:spcPct val="139958"/>
              </a:lnSpc>
              <a:spcBef>
                <a:spcPts val="0"/>
              </a:spcBef>
              <a:spcAft>
                <a:spcPts val="0"/>
              </a:spcAft>
              <a:buNone/>
            </a:pPr>
            <a:r>
              <a:t/>
            </a:r>
            <a:endParaRPr sz="2400">
              <a:solidFill>
                <a:schemeClr val="dk1"/>
              </a:solidFill>
              <a:latin typeface="Montserrat"/>
              <a:ea typeface="Montserrat"/>
              <a:cs typeface="Montserrat"/>
              <a:sym typeface="Montserrat"/>
            </a:endParaRPr>
          </a:p>
          <a:p>
            <a:pPr indent="0" lvl="0" marL="0" rtl="0" algn="l">
              <a:lnSpc>
                <a:spcPct val="139958"/>
              </a:lnSpc>
              <a:spcBef>
                <a:spcPts val="0"/>
              </a:spcBef>
              <a:spcAft>
                <a:spcPts val="0"/>
              </a:spcAft>
              <a:buNone/>
            </a:pPr>
            <a:r>
              <a:rPr lang="en-US" sz="2400">
                <a:solidFill>
                  <a:schemeClr val="dk1"/>
                </a:solidFill>
                <a:latin typeface="Montserrat"/>
                <a:ea typeface="Montserrat"/>
                <a:cs typeface="Montserrat"/>
                <a:sym typeface="Montserrat"/>
              </a:rPr>
              <a:t>Over the past three months,  you were kind enough to open your doors to us, and we are thankful. Over our time at Melvindale, we completed 70 hours of  classroom observation and conducted 25 interviews with teachers and students. We are excited to share what we have found with you!</a:t>
            </a:r>
            <a:endParaRPr sz="2400">
              <a:solidFill>
                <a:schemeClr val="dk1"/>
              </a:solidFill>
              <a:latin typeface="Montserrat"/>
              <a:ea typeface="Montserrat"/>
              <a:cs typeface="Montserrat"/>
              <a:sym typeface="Montserrat"/>
            </a:endParaRPr>
          </a:p>
          <a:p>
            <a:pPr indent="0" lvl="0" marL="0" rtl="0" algn="l">
              <a:lnSpc>
                <a:spcPct val="139958"/>
              </a:lnSpc>
              <a:spcBef>
                <a:spcPts val="0"/>
              </a:spcBef>
              <a:spcAft>
                <a:spcPts val="0"/>
              </a:spcAft>
              <a:buNone/>
            </a:pPr>
            <a:r>
              <a:t/>
            </a:r>
            <a:endParaRPr sz="2400">
              <a:solidFill>
                <a:schemeClr val="dk1"/>
              </a:solidFill>
              <a:latin typeface="Montserrat"/>
              <a:ea typeface="Montserrat"/>
              <a:cs typeface="Montserrat"/>
              <a:sym typeface="Montserrat"/>
            </a:endParaRPr>
          </a:p>
        </p:txBody>
      </p:sp>
      <p:pic>
        <p:nvPicPr>
          <p:cNvPr id="126" name="Google Shape;126;p15"/>
          <p:cNvPicPr preferRelativeResize="0"/>
          <p:nvPr/>
        </p:nvPicPr>
        <p:blipFill>
          <a:blip r:embed="rId6">
            <a:alphaModFix/>
          </a:blip>
          <a:stretch>
            <a:fillRect/>
          </a:stretch>
        </p:blipFill>
        <p:spPr>
          <a:xfrm>
            <a:off x="5727578" y="7497462"/>
            <a:ext cx="2827533" cy="2038199"/>
          </a:xfrm>
          <a:prstGeom prst="rect">
            <a:avLst/>
          </a:prstGeom>
          <a:noFill/>
          <a:ln>
            <a:noFill/>
          </a:ln>
        </p:spPr>
      </p:pic>
      <p:pic>
        <p:nvPicPr>
          <p:cNvPr id="127" name="Google Shape;127;p15"/>
          <p:cNvPicPr preferRelativeResize="0"/>
          <p:nvPr/>
        </p:nvPicPr>
        <p:blipFill>
          <a:blip r:embed="rId7">
            <a:alphaModFix/>
          </a:blip>
          <a:stretch>
            <a:fillRect/>
          </a:stretch>
        </p:blipFill>
        <p:spPr>
          <a:xfrm>
            <a:off x="113850" y="40632"/>
            <a:ext cx="4572001" cy="203819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6"/>
          <p:cNvSpPr/>
          <p:nvPr/>
        </p:nvSpPr>
        <p:spPr>
          <a:xfrm rot="-6326779">
            <a:off x="14401533" y="-3499742"/>
            <a:ext cx="6144585" cy="6544293"/>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txBox="1"/>
          <p:nvPr/>
        </p:nvSpPr>
        <p:spPr>
          <a:xfrm>
            <a:off x="1516245" y="1649428"/>
            <a:ext cx="3553500" cy="1083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3200">
                <a:solidFill>
                  <a:srgbClr val="CD9037"/>
                </a:solidFill>
                <a:latin typeface="Yeseva One"/>
                <a:ea typeface="Yeseva One"/>
                <a:cs typeface="Yeseva One"/>
                <a:sym typeface="Yeseva One"/>
              </a:rPr>
              <a:t>BACKGROUND INFORMATION</a:t>
            </a:r>
            <a:endParaRPr sz="3200">
              <a:latin typeface="Yeseva One"/>
              <a:ea typeface="Yeseva One"/>
              <a:cs typeface="Yeseva One"/>
              <a:sym typeface="Yeseva One"/>
            </a:endParaRPr>
          </a:p>
        </p:txBody>
      </p:sp>
      <p:grpSp>
        <p:nvGrpSpPr>
          <p:cNvPr id="134" name="Google Shape;134;p16"/>
          <p:cNvGrpSpPr/>
          <p:nvPr/>
        </p:nvGrpSpPr>
        <p:grpSpPr>
          <a:xfrm>
            <a:off x="1785800" y="3028763"/>
            <a:ext cx="3014405" cy="2704023"/>
            <a:chOff x="0" y="-38100"/>
            <a:chExt cx="935918" cy="839550"/>
          </a:xfrm>
        </p:grpSpPr>
        <p:sp>
          <p:nvSpPr>
            <p:cNvPr id="135" name="Google Shape;135;p16"/>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136" name="Google Shape;136;p16"/>
            <p:cNvSpPr txBox="1"/>
            <p:nvPr/>
          </p:nvSpPr>
          <p:spPr>
            <a:xfrm>
              <a:off x="0" y="-38100"/>
              <a:ext cx="935918" cy="83955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137" name="Google Shape;137;p16"/>
          <p:cNvSpPr txBox="1"/>
          <p:nvPr/>
        </p:nvSpPr>
        <p:spPr>
          <a:xfrm>
            <a:off x="1706160" y="3685750"/>
            <a:ext cx="3173700" cy="1523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9900" u="none" cap="none" strike="noStrike">
                <a:solidFill>
                  <a:srgbClr val="FFFFFF"/>
                </a:solidFill>
                <a:latin typeface="Archivo Black"/>
                <a:ea typeface="Archivo Black"/>
                <a:cs typeface="Archivo Black"/>
                <a:sym typeface="Archivo Black"/>
              </a:rPr>
              <a:t>1</a:t>
            </a:r>
            <a:endParaRPr sz="9900"/>
          </a:p>
        </p:txBody>
      </p:sp>
      <p:sp>
        <p:nvSpPr>
          <p:cNvPr id="138" name="Google Shape;138;p16"/>
          <p:cNvSpPr/>
          <p:nvPr/>
        </p:nvSpPr>
        <p:spPr>
          <a:xfrm rot="4626375">
            <a:off x="-931350" y="7920380"/>
            <a:ext cx="3317731" cy="3138738"/>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15750923" y="7865751"/>
            <a:ext cx="2486242" cy="2423589"/>
          </a:xfrm>
          <a:custGeom>
            <a:rect b="b" l="l" r="r" t="t"/>
            <a:pathLst>
              <a:path extrusionOk="0" h="1889738" w="1848507">
                <a:moveTo>
                  <a:pt x="0" y="0"/>
                </a:moveTo>
                <a:lnTo>
                  <a:pt x="1848507" y="0"/>
                </a:lnTo>
                <a:lnTo>
                  <a:pt x="1848507" y="1889738"/>
                </a:lnTo>
                <a:lnTo>
                  <a:pt x="0" y="1889738"/>
                </a:lnTo>
                <a:lnTo>
                  <a:pt x="0" y="0"/>
                </a:lnTo>
                <a:close/>
              </a:path>
            </a:pathLst>
          </a:custGeom>
          <a:blipFill rotWithShape="1">
            <a:blip r:embed="rId3">
              <a:alphaModFix amt="80000"/>
            </a:blip>
            <a:stretch>
              <a:fillRect b="0" l="0" r="0" t="0"/>
            </a:stretch>
          </a:blipFill>
          <a:ln>
            <a:noFill/>
          </a:ln>
        </p:spPr>
      </p:sp>
      <p:sp>
        <p:nvSpPr>
          <p:cNvPr id="140" name="Google Shape;140;p16"/>
          <p:cNvSpPr txBox="1"/>
          <p:nvPr/>
        </p:nvSpPr>
        <p:spPr>
          <a:xfrm>
            <a:off x="6988950" y="2240425"/>
            <a:ext cx="4310100" cy="492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3200">
                <a:solidFill>
                  <a:srgbClr val="CD9037"/>
                </a:solidFill>
                <a:latin typeface="Yeseva One"/>
                <a:ea typeface="Yeseva One"/>
                <a:cs typeface="Yeseva One"/>
                <a:sym typeface="Yeseva One"/>
              </a:rPr>
              <a:t>FINDINGS</a:t>
            </a:r>
            <a:endParaRPr sz="3200">
              <a:latin typeface="Yeseva One"/>
              <a:ea typeface="Yeseva One"/>
              <a:cs typeface="Yeseva One"/>
              <a:sym typeface="Yeseva One"/>
            </a:endParaRPr>
          </a:p>
        </p:txBody>
      </p:sp>
      <p:sp>
        <p:nvSpPr>
          <p:cNvPr id="141" name="Google Shape;141;p16"/>
          <p:cNvSpPr txBox="1"/>
          <p:nvPr/>
        </p:nvSpPr>
        <p:spPr>
          <a:xfrm>
            <a:off x="12259200" y="2240425"/>
            <a:ext cx="4768800" cy="492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3200">
                <a:solidFill>
                  <a:srgbClr val="CD9037"/>
                </a:solidFill>
                <a:latin typeface="Yeseva One"/>
                <a:ea typeface="Yeseva One"/>
                <a:cs typeface="Yeseva One"/>
                <a:sym typeface="Yeseva One"/>
              </a:rPr>
              <a:t>RECOMMENDATIONS</a:t>
            </a:r>
            <a:endParaRPr sz="3200">
              <a:latin typeface="Yeseva One"/>
              <a:ea typeface="Yeseva One"/>
              <a:cs typeface="Yeseva One"/>
              <a:sym typeface="Yeseva One"/>
            </a:endParaRPr>
          </a:p>
        </p:txBody>
      </p:sp>
      <p:sp>
        <p:nvSpPr>
          <p:cNvPr id="142" name="Google Shape;142;p16"/>
          <p:cNvSpPr txBox="1"/>
          <p:nvPr/>
        </p:nvSpPr>
        <p:spPr>
          <a:xfrm>
            <a:off x="0" y="276375"/>
            <a:ext cx="18288000" cy="1077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999">
                <a:solidFill>
                  <a:srgbClr val="BB8E62"/>
                </a:solidFill>
                <a:latin typeface="Yeseva One"/>
                <a:ea typeface="Yeseva One"/>
                <a:cs typeface="Yeseva One"/>
                <a:sym typeface="Yeseva One"/>
              </a:rPr>
              <a:t>Agenda</a:t>
            </a:r>
            <a:endParaRPr/>
          </a:p>
        </p:txBody>
      </p:sp>
      <p:sp>
        <p:nvSpPr>
          <p:cNvPr id="143" name="Google Shape;143;p16"/>
          <p:cNvSpPr txBox="1"/>
          <p:nvPr/>
        </p:nvSpPr>
        <p:spPr>
          <a:xfrm>
            <a:off x="13401175" y="4276437"/>
            <a:ext cx="3173700" cy="1539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9999" u="none" cap="none" strike="noStrike">
                <a:solidFill>
                  <a:srgbClr val="FFFFFF"/>
                </a:solidFill>
                <a:latin typeface="Archivo Black"/>
                <a:ea typeface="Archivo Black"/>
                <a:cs typeface="Archivo Black"/>
                <a:sym typeface="Archivo Black"/>
              </a:rPr>
              <a:t>03</a:t>
            </a:r>
            <a:endParaRPr/>
          </a:p>
        </p:txBody>
      </p:sp>
      <p:grpSp>
        <p:nvGrpSpPr>
          <p:cNvPr id="144" name="Google Shape;144;p16"/>
          <p:cNvGrpSpPr/>
          <p:nvPr/>
        </p:nvGrpSpPr>
        <p:grpSpPr>
          <a:xfrm>
            <a:off x="7592188" y="3028513"/>
            <a:ext cx="3014669" cy="2704506"/>
            <a:chOff x="0" y="-38100"/>
            <a:chExt cx="936000" cy="839700"/>
          </a:xfrm>
        </p:grpSpPr>
        <p:sp>
          <p:nvSpPr>
            <p:cNvPr id="145" name="Google Shape;145;p16"/>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146" name="Google Shape;146;p16"/>
            <p:cNvSpPr txBox="1"/>
            <p:nvPr/>
          </p:nvSpPr>
          <p:spPr>
            <a:xfrm>
              <a:off x="0" y="-38100"/>
              <a:ext cx="936000" cy="83970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147" name="Google Shape;147;p16"/>
          <p:cNvSpPr txBox="1"/>
          <p:nvPr/>
        </p:nvSpPr>
        <p:spPr>
          <a:xfrm>
            <a:off x="7695800" y="3624100"/>
            <a:ext cx="3000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9900">
                <a:solidFill>
                  <a:schemeClr val="lt1"/>
                </a:solidFill>
                <a:latin typeface="Archivo Black"/>
                <a:ea typeface="Archivo Black"/>
                <a:cs typeface="Archivo Black"/>
                <a:sym typeface="Archivo Black"/>
              </a:rPr>
              <a:t>2</a:t>
            </a:r>
            <a:endParaRPr/>
          </a:p>
        </p:txBody>
      </p:sp>
      <p:grpSp>
        <p:nvGrpSpPr>
          <p:cNvPr id="148" name="Google Shape;148;p16"/>
          <p:cNvGrpSpPr/>
          <p:nvPr/>
        </p:nvGrpSpPr>
        <p:grpSpPr>
          <a:xfrm>
            <a:off x="13319188" y="3084238"/>
            <a:ext cx="3014669" cy="2704506"/>
            <a:chOff x="0" y="-38100"/>
            <a:chExt cx="936000" cy="839700"/>
          </a:xfrm>
        </p:grpSpPr>
        <p:sp>
          <p:nvSpPr>
            <p:cNvPr id="149" name="Google Shape;149;p16"/>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150" name="Google Shape;150;p16"/>
            <p:cNvSpPr txBox="1"/>
            <p:nvPr/>
          </p:nvSpPr>
          <p:spPr>
            <a:xfrm>
              <a:off x="0" y="-38100"/>
              <a:ext cx="936000" cy="83970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151" name="Google Shape;151;p16"/>
          <p:cNvSpPr txBox="1"/>
          <p:nvPr/>
        </p:nvSpPr>
        <p:spPr>
          <a:xfrm>
            <a:off x="13326525" y="3637850"/>
            <a:ext cx="3000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9900">
                <a:solidFill>
                  <a:schemeClr val="lt1"/>
                </a:solidFill>
                <a:latin typeface="Archivo Black"/>
                <a:ea typeface="Archivo Black"/>
                <a:cs typeface="Archivo Black"/>
                <a:sym typeface="Archivo Black"/>
              </a:rPr>
              <a:t>3</a:t>
            </a:r>
            <a:endParaRPr/>
          </a:p>
        </p:txBody>
      </p:sp>
      <p:sp>
        <p:nvSpPr>
          <p:cNvPr id="152" name="Google Shape;152;p16"/>
          <p:cNvSpPr txBox="1"/>
          <p:nvPr/>
        </p:nvSpPr>
        <p:spPr>
          <a:xfrm>
            <a:off x="1063200" y="6251175"/>
            <a:ext cx="4962900" cy="24237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UM-MHS </a:t>
            </a:r>
            <a:r>
              <a:rPr lang="en-US" sz="3000">
                <a:solidFill>
                  <a:schemeClr val="dk2"/>
                </a:solidFill>
                <a:latin typeface="Yeseva One"/>
                <a:ea typeface="Yeseva One"/>
                <a:cs typeface="Yeseva One"/>
                <a:sym typeface="Yeseva One"/>
              </a:rPr>
              <a:t>collaboration</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Research questions</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Theory &amp; frameworks</a:t>
            </a:r>
            <a:endParaRPr sz="3000">
              <a:solidFill>
                <a:schemeClr val="dk2"/>
              </a:solidFill>
              <a:latin typeface="Yeseva One"/>
              <a:ea typeface="Yeseva One"/>
              <a:cs typeface="Yeseva One"/>
              <a:sym typeface="Yeseva One"/>
            </a:endParaRPr>
          </a:p>
        </p:txBody>
      </p:sp>
      <p:sp>
        <p:nvSpPr>
          <p:cNvPr id="153" name="Google Shape;153;p16"/>
          <p:cNvSpPr txBox="1"/>
          <p:nvPr/>
        </p:nvSpPr>
        <p:spPr>
          <a:xfrm>
            <a:off x="6618075" y="6223675"/>
            <a:ext cx="5415000" cy="24237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Newcomer student </a:t>
            </a:r>
            <a:r>
              <a:rPr lang="en-US" sz="3000">
                <a:solidFill>
                  <a:schemeClr val="dk2"/>
                </a:solidFill>
                <a:latin typeface="Yeseva One"/>
                <a:ea typeface="Yeseva One"/>
                <a:cs typeface="Yeseva One"/>
                <a:sym typeface="Yeseva One"/>
              </a:rPr>
              <a:t>experience</a:t>
            </a:r>
            <a:r>
              <a:rPr lang="en-US" sz="3000">
                <a:solidFill>
                  <a:schemeClr val="dk2"/>
                </a:solidFill>
                <a:latin typeface="Yeseva One"/>
                <a:ea typeface="Yeseva One"/>
                <a:cs typeface="Yeseva One"/>
                <a:sym typeface="Yeseva One"/>
              </a:rPr>
              <a:t> </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Opportunities</a:t>
            </a:r>
            <a:r>
              <a:rPr lang="en-US" sz="3000">
                <a:solidFill>
                  <a:schemeClr val="dk2"/>
                </a:solidFill>
                <a:latin typeface="Yeseva One"/>
                <a:ea typeface="Yeseva One"/>
                <a:cs typeface="Yeseva One"/>
                <a:sym typeface="Yeseva One"/>
              </a:rPr>
              <a:t> for support and connection</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Challenges </a:t>
            </a:r>
            <a:r>
              <a:rPr lang="en-US" sz="3000">
                <a:solidFill>
                  <a:schemeClr val="dk2"/>
                </a:solidFill>
                <a:latin typeface="Yeseva One"/>
                <a:ea typeface="Yeseva One"/>
                <a:cs typeface="Yeseva One"/>
                <a:sym typeface="Yeseva One"/>
              </a:rPr>
              <a:t>faced by newcomers</a:t>
            </a:r>
            <a:endParaRPr sz="3000">
              <a:solidFill>
                <a:schemeClr val="dk2"/>
              </a:solidFill>
              <a:latin typeface="Yeseva One"/>
              <a:ea typeface="Yeseva One"/>
              <a:cs typeface="Yeseva One"/>
              <a:sym typeface="Yeseva One"/>
            </a:endParaRPr>
          </a:p>
        </p:txBody>
      </p:sp>
      <p:sp>
        <p:nvSpPr>
          <p:cNvPr id="154" name="Google Shape;154;p16"/>
          <p:cNvSpPr txBox="1"/>
          <p:nvPr/>
        </p:nvSpPr>
        <p:spPr>
          <a:xfrm>
            <a:off x="12781800" y="6251175"/>
            <a:ext cx="4962900" cy="24237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ELL courses</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Orientation and onboarding</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Expectations</a:t>
            </a:r>
            <a:endParaRPr sz="3000">
              <a:solidFill>
                <a:schemeClr val="dk2"/>
              </a:solidFill>
              <a:latin typeface="Yeseva One"/>
              <a:ea typeface="Yeseva One"/>
              <a:cs typeface="Yeseva One"/>
              <a:sym typeface="Yeseva One"/>
            </a:endParaRPr>
          </a:p>
          <a:p>
            <a:pPr indent="-419100" lvl="0" marL="457200" rtl="0" algn="l">
              <a:spcBef>
                <a:spcPts val="0"/>
              </a:spcBef>
              <a:spcAft>
                <a:spcPts val="0"/>
              </a:spcAft>
              <a:buClr>
                <a:schemeClr val="dk2"/>
              </a:buClr>
              <a:buSzPts val="3000"/>
              <a:buFont typeface="Yeseva One"/>
              <a:buChar char="●"/>
            </a:pPr>
            <a:r>
              <a:rPr lang="en-US" sz="3000">
                <a:solidFill>
                  <a:schemeClr val="dk2"/>
                </a:solidFill>
                <a:latin typeface="Yeseva One"/>
                <a:ea typeface="Yeseva One"/>
                <a:cs typeface="Yeseva One"/>
                <a:sym typeface="Yeseva One"/>
              </a:rPr>
              <a:t>Multilingual resource guide</a:t>
            </a:r>
            <a:endParaRPr sz="3000">
              <a:solidFill>
                <a:schemeClr val="dk2"/>
              </a:solidFill>
              <a:latin typeface="Yeseva One"/>
              <a:ea typeface="Yeseva One"/>
              <a:cs typeface="Yeseva One"/>
              <a:sym typeface="Yeseva On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C"/>
        </a:solidFill>
      </p:bgPr>
    </p:bg>
    <p:spTree>
      <p:nvGrpSpPr>
        <p:cNvPr id="158" name="Shape 158"/>
        <p:cNvGrpSpPr/>
        <p:nvPr/>
      </p:nvGrpSpPr>
      <p:grpSpPr>
        <a:xfrm>
          <a:off x="0" y="0"/>
          <a:ext cx="0" cy="0"/>
          <a:chOff x="0" y="0"/>
          <a:chExt cx="0" cy="0"/>
        </a:xfrm>
      </p:grpSpPr>
      <p:sp>
        <p:nvSpPr>
          <p:cNvPr id="159" name="Google Shape;159;p17"/>
          <p:cNvSpPr/>
          <p:nvPr/>
        </p:nvSpPr>
        <p:spPr>
          <a:xfrm rot="2700000">
            <a:off x="-815819" y="8706543"/>
            <a:ext cx="6750302" cy="53559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rot="-1394170">
            <a:off x="12041964" y="7363652"/>
            <a:ext cx="2372442" cy="2970194"/>
          </a:xfrm>
          <a:custGeom>
            <a:rect b="b" l="l" r="r" t="t"/>
            <a:pathLst>
              <a:path extrusionOk="0" h="2966599" w="2369571">
                <a:moveTo>
                  <a:pt x="0" y="0"/>
                </a:moveTo>
                <a:lnTo>
                  <a:pt x="2369570" y="0"/>
                </a:lnTo>
                <a:lnTo>
                  <a:pt x="2369570" y="2966599"/>
                </a:lnTo>
                <a:lnTo>
                  <a:pt x="0" y="2966599"/>
                </a:lnTo>
                <a:lnTo>
                  <a:pt x="0" y="0"/>
                </a:lnTo>
                <a:close/>
              </a:path>
            </a:pathLst>
          </a:custGeom>
          <a:blipFill rotWithShape="1">
            <a:blip r:embed="rId3">
              <a:alphaModFix/>
            </a:blip>
            <a:stretch>
              <a:fillRect b="0" l="0" r="0" t="0"/>
            </a:stretch>
          </a:blipFill>
          <a:ln>
            <a:noFill/>
          </a:ln>
        </p:spPr>
      </p:sp>
      <p:sp>
        <p:nvSpPr>
          <p:cNvPr id="161" name="Google Shape;161;p17"/>
          <p:cNvSpPr/>
          <p:nvPr/>
        </p:nvSpPr>
        <p:spPr>
          <a:xfrm rot="-904748">
            <a:off x="4471965" y="7347175"/>
            <a:ext cx="2030563" cy="3000366"/>
          </a:xfrm>
          <a:custGeom>
            <a:rect b="b" l="l" r="r" t="t"/>
            <a:pathLst>
              <a:path extrusionOk="0" h="3002130" w="2031757">
                <a:moveTo>
                  <a:pt x="0" y="0"/>
                </a:moveTo>
                <a:lnTo>
                  <a:pt x="2031757" y="0"/>
                </a:lnTo>
                <a:lnTo>
                  <a:pt x="2031757" y="3002131"/>
                </a:lnTo>
                <a:lnTo>
                  <a:pt x="0" y="3002131"/>
                </a:lnTo>
                <a:lnTo>
                  <a:pt x="0" y="0"/>
                </a:lnTo>
                <a:close/>
              </a:path>
            </a:pathLst>
          </a:custGeom>
          <a:blipFill rotWithShape="1">
            <a:blip r:embed="rId4">
              <a:alphaModFix/>
            </a:blip>
            <a:stretch>
              <a:fillRect b="-17949" l="0" r="0" t="0"/>
            </a:stretch>
          </a:blipFill>
          <a:ln>
            <a:noFill/>
          </a:ln>
        </p:spPr>
      </p:sp>
      <p:sp>
        <p:nvSpPr>
          <p:cNvPr id="162" name="Google Shape;162;p17"/>
          <p:cNvSpPr/>
          <p:nvPr/>
        </p:nvSpPr>
        <p:spPr>
          <a:xfrm rot="-789997">
            <a:off x="-430190" y="7033884"/>
            <a:ext cx="2912355" cy="2580082"/>
          </a:xfrm>
          <a:custGeom>
            <a:rect b="b" l="l" r="r" t="t"/>
            <a:pathLst>
              <a:path extrusionOk="0" h="2583297" w="2915984">
                <a:moveTo>
                  <a:pt x="0" y="0"/>
                </a:moveTo>
                <a:lnTo>
                  <a:pt x="2915984" y="0"/>
                </a:lnTo>
                <a:lnTo>
                  <a:pt x="2915984" y="2583296"/>
                </a:lnTo>
                <a:lnTo>
                  <a:pt x="0" y="2583296"/>
                </a:lnTo>
                <a:lnTo>
                  <a:pt x="0" y="0"/>
                </a:lnTo>
                <a:close/>
              </a:path>
            </a:pathLst>
          </a:custGeom>
          <a:blipFill rotWithShape="1">
            <a:blip r:embed="rId5">
              <a:alphaModFix/>
            </a:blip>
            <a:stretch>
              <a:fillRect b="0" l="-8199" r="0" t="0"/>
            </a:stretch>
          </a:blipFill>
          <a:ln>
            <a:noFill/>
          </a:ln>
        </p:spPr>
      </p:sp>
      <p:sp>
        <p:nvSpPr>
          <p:cNvPr id="163" name="Google Shape;163;p17"/>
          <p:cNvSpPr/>
          <p:nvPr/>
        </p:nvSpPr>
        <p:spPr>
          <a:xfrm rot="983857">
            <a:off x="6755191" y="7204784"/>
            <a:ext cx="2141241" cy="3372032"/>
          </a:xfrm>
          <a:custGeom>
            <a:rect b="b" l="l" r="r" t="t"/>
            <a:pathLst>
              <a:path extrusionOk="0" h="3369664" w="2139737">
                <a:moveTo>
                  <a:pt x="0" y="0"/>
                </a:moveTo>
                <a:lnTo>
                  <a:pt x="2139736" y="0"/>
                </a:lnTo>
                <a:lnTo>
                  <a:pt x="2139736" y="3369665"/>
                </a:lnTo>
                <a:lnTo>
                  <a:pt x="0" y="3369665"/>
                </a:lnTo>
                <a:lnTo>
                  <a:pt x="0" y="0"/>
                </a:lnTo>
                <a:close/>
              </a:path>
            </a:pathLst>
          </a:custGeom>
          <a:blipFill rotWithShape="1">
            <a:blip r:embed="rId6">
              <a:alphaModFix/>
            </a:blip>
            <a:stretch>
              <a:fillRect b="0" l="0" r="0" t="0"/>
            </a:stretch>
          </a:blipFill>
          <a:ln>
            <a:noFill/>
          </a:ln>
        </p:spPr>
      </p:sp>
      <p:sp>
        <p:nvSpPr>
          <p:cNvPr id="164" name="Google Shape;164;p17"/>
          <p:cNvSpPr/>
          <p:nvPr/>
        </p:nvSpPr>
        <p:spPr>
          <a:xfrm flipH="1">
            <a:off x="1824957" y="7951466"/>
            <a:ext cx="2186915" cy="2985550"/>
          </a:xfrm>
          <a:custGeom>
            <a:rect b="b" l="l" r="r" t="t"/>
            <a:pathLst>
              <a:path extrusionOk="0" h="2985550" w="2186915">
                <a:moveTo>
                  <a:pt x="2186915" y="0"/>
                </a:moveTo>
                <a:lnTo>
                  <a:pt x="0" y="0"/>
                </a:lnTo>
                <a:lnTo>
                  <a:pt x="0" y="2985550"/>
                </a:lnTo>
                <a:lnTo>
                  <a:pt x="2186915" y="2985550"/>
                </a:lnTo>
                <a:lnTo>
                  <a:pt x="2186915" y="0"/>
                </a:lnTo>
                <a:close/>
              </a:path>
            </a:pathLst>
          </a:custGeom>
          <a:blipFill rotWithShape="1">
            <a:blip r:embed="rId7">
              <a:alphaModFix/>
            </a:blip>
            <a:stretch>
              <a:fillRect b="0" l="0" r="0" t="0"/>
            </a:stretch>
          </a:blipFill>
          <a:ln>
            <a:noFill/>
          </a:ln>
        </p:spPr>
      </p:sp>
      <p:sp>
        <p:nvSpPr>
          <p:cNvPr id="165" name="Google Shape;165;p17"/>
          <p:cNvSpPr/>
          <p:nvPr/>
        </p:nvSpPr>
        <p:spPr>
          <a:xfrm rot="815090">
            <a:off x="9479216" y="7607097"/>
            <a:ext cx="1964552" cy="2762112"/>
          </a:xfrm>
          <a:custGeom>
            <a:rect b="b" l="l" r="r" t="t"/>
            <a:pathLst>
              <a:path extrusionOk="0" h="2760758" w="1963589">
                <a:moveTo>
                  <a:pt x="0" y="0"/>
                </a:moveTo>
                <a:lnTo>
                  <a:pt x="1963590" y="0"/>
                </a:lnTo>
                <a:lnTo>
                  <a:pt x="1963590" y="2760758"/>
                </a:lnTo>
                <a:lnTo>
                  <a:pt x="0" y="2760758"/>
                </a:lnTo>
                <a:lnTo>
                  <a:pt x="0" y="0"/>
                </a:lnTo>
                <a:close/>
              </a:path>
            </a:pathLst>
          </a:custGeom>
          <a:blipFill rotWithShape="1">
            <a:blip r:embed="rId8">
              <a:alphaModFix/>
            </a:blip>
            <a:stretch>
              <a:fillRect b="0" l="0" r="0" t="0"/>
            </a:stretch>
          </a:blipFill>
          <a:ln>
            <a:noFill/>
          </a:ln>
        </p:spPr>
      </p:sp>
      <p:sp>
        <p:nvSpPr>
          <p:cNvPr id="166" name="Google Shape;166;p17"/>
          <p:cNvSpPr/>
          <p:nvPr/>
        </p:nvSpPr>
        <p:spPr>
          <a:xfrm rot="474430">
            <a:off x="14559863" y="7689894"/>
            <a:ext cx="1653889" cy="2907937"/>
          </a:xfrm>
          <a:custGeom>
            <a:rect b="b" l="l" r="r" t="t"/>
            <a:pathLst>
              <a:path extrusionOk="0" h="2909383" w="1654711">
                <a:moveTo>
                  <a:pt x="0" y="0"/>
                </a:moveTo>
                <a:lnTo>
                  <a:pt x="1654711" y="0"/>
                </a:lnTo>
                <a:lnTo>
                  <a:pt x="1654711" y="2909383"/>
                </a:lnTo>
                <a:lnTo>
                  <a:pt x="0" y="2909383"/>
                </a:lnTo>
                <a:lnTo>
                  <a:pt x="0" y="0"/>
                </a:lnTo>
                <a:close/>
              </a:path>
            </a:pathLst>
          </a:custGeom>
          <a:blipFill rotWithShape="1">
            <a:blip r:embed="rId9">
              <a:alphaModFix/>
            </a:blip>
            <a:stretch>
              <a:fillRect b="0" l="0" r="0" t="0"/>
            </a:stretch>
          </a:blipFill>
          <a:ln>
            <a:noFill/>
          </a:ln>
        </p:spPr>
      </p:sp>
      <p:sp>
        <p:nvSpPr>
          <p:cNvPr id="167" name="Google Shape;167;p17"/>
          <p:cNvSpPr/>
          <p:nvPr/>
        </p:nvSpPr>
        <p:spPr>
          <a:xfrm rot="-1701538">
            <a:off x="17036186" y="7378948"/>
            <a:ext cx="1695066" cy="2638235"/>
          </a:xfrm>
          <a:custGeom>
            <a:rect b="b" l="l" r="r" t="t"/>
            <a:pathLst>
              <a:path extrusionOk="0" h="2638202" w="1695045">
                <a:moveTo>
                  <a:pt x="0" y="0"/>
                </a:moveTo>
                <a:lnTo>
                  <a:pt x="1695045" y="0"/>
                </a:lnTo>
                <a:lnTo>
                  <a:pt x="1695045" y="2638202"/>
                </a:lnTo>
                <a:lnTo>
                  <a:pt x="0" y="2638202"/>
                </a:lnTo>
                <a:lnTo>
                  <a:pt x="0" y="0"/>
                </a:lnTo>
                <a:close/>
              </a:path>
            </a:pathLst>
          </a:custGeom>
          <a:blipFill rotWithShape="1">
            <a:blip r:embed="rId10">
              <a:alphaModFix/>
            </a:blip>
            <a:stretch>
              <a:fillRect b="0" l="0" r="0" t="0"/>
            </a:stretch>
          </a:blipFill>
          <a:ln>
            <a:noFill/>
          </a:ln>
        </p:spPr>
      </p:sp>
      <p:sp>
        <p:nvSpPr>
          <p:cNvPr id="168" name="Google Shape;168;p17"/>
          <p:cNvSpPr txBox="1"/>
          <p:nvPr/>
        </p:nvSpPr>
        <p:spPr>
          <a:xfrm>
            <a:off x="4777000" y="2148402"/>
            <a:ext cx="12182700" cy="36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0000">
                <a:solidFill>
                  <a:schemeClr val="dk1"/>
                </a:solidFill>
                <a:latin typeface="Archivo Black"/>
                <a:ea typeface="Archivo Black"/>
                <a:cs typeface="Archivo Black"/>
                <a:sym typeface="Archivo Black"/>
              </a:rPr>
              <a:t>Background Information</a:t>
            </a:r>
            <a:endParaRPr sz="10000">
              <a:solidFill>
                <a:schemeClr val="dk1"/>
              </a:solidFill>
              <a:latin typeface="Archivo Black"/>
              <a:ea typeface="Archivo Black"/>
              <a:cs typeface="Archivo Black"/>
              <a:sym typeface="Archivo Black"/>
            </a:endParaRPr>
          </a:p>
        </p:txBody>
      </p:sp>
      <p:grpSp>
        <p:nvGrpSpPr>
          <p:cNvPr id="169" name="Google Shape;169;p17"/>
          <p:cNvGrpSpPr/>
          <p:nvPr/>
        </p:nvGrpSpPr>
        <p:grpSpPr>
          <a:xfrm>
            <a:off x="1007513" y="2573563"/>
            <a:ext cx="3014669" cy="2704506"/>
            <a:chOff x="0" y="-38100"/>
            <a:chExt cx="936000" cy="839700"/>
          </a:xfrm>
        </p:grpSpPr>
        <p:sp>
          <p:nvSpPr>
            <p:cNvPr id="170" name="Google Shape;170;p17"/>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171" name="Google Shape;171;p17"/>
            <p:cNvSpPr txBox="1"/>
            <p:nvPr/>
          </p:nvSpPr>
          <p:spPr>
            <a:xfrm>
              <a:off x="0" y="-38100"/>
              <a:ext cx="936000" cy="83970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172" name="Google Shape;172;p17"/>
          <p:cNvSpPr txBox="1"/>
          <p:nvPr/>
        </p:nvSpPr>
        <p:spPr>
          <a:xfrm>
            <a:off x="1111125" y="3169150"/>
            <a:ext cx="3000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9900">
                <a:solidFill>
                  <a:schemeClr val="lt1"/>
                </a:solidFill>
                <a:latin typeface="Archivo Black"/>
                <a:ea typeface="Archivo Black"/>
                <a:cs typeface="Archivo Black"/>
                <a:sym typeface="Archivo Black"/>
              </a:rPr>
              <a:t>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8"/>
          <p:cNvSpPr/>
          <p:nvPr/>
        </p:nvSpPr>
        <p:spPr>
          <a:xfrm flipH="1" rot="5400000">
            <a:off x="11851089"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178" name="Google Shape;178;p18"/>
          <p:cNvSpPr/>
          <p:nvPr/>
        </p:nvSpPr>
        <p:spPr>
          <a:xfrm flipH="1" rot="587529">
            <a:off x="14944355" y="7320263"/>
            <a:ext cx="3303330" cy="3315387"/>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6000"/>
            </a:blip>
            <a:stretch>
              <a:fillRect b="0" l="0" r="0" t="0"/>
            </a:stretch>
          </a:blipFill>
          <a:ln>
            <a:noFill/>
          </a:ln>
        </p:spPr>
      </p:sp>
      <p:sp>
        <p:nvSpPr>
          <p:cNvPr id="179" name="Google Shape;179;p18"/>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180" name="Google Shape;180;p18"/>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181" name="Google Shape;181;p18"/>
          <p:cNvSpPr txBox="1"/>
          <p:nvPr/>
        </p:nvSpPr>
        <p:spPr>
          <a:xfrm>
            <a:off x="0" y="1133475"/>
            <a:ext cx="18288000" cy="969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300">
                <a:solidFill>
                  <a:srgbClr val="B7895D"/>
                </a:solidFill>
                <a:latin typeface="Yeseva One"/>
                <a:ea typeface="Yeseva One"/>
                <a:cs typeface="Yeseva One"/>
                <a:sym typeface="Yeseva One"/>
              </a:rPr>
              <a:t>MHS-UMich History</a:t>
            </a:r>
            <a:endParaRPr/>
          </a:p>
        </p:txBody>
      </p:sp>
      <p:sp>
        <p:nvSpPr>
          <p:cNvPr id="182" name="Google Shape;182;p18"/>
          <p:cNvSpPr/>
          <p:nvPr/>
        </p:nvSpPr>
        <p:spPr>
          <a:xfrm>
            <a:off x="4329925" y="4496225"/>
            <a:ext cx="1188600" cy="73800"/>
          </a:xfrm>
          <a:prstGeom prst="roundRect">
            <a:avLst>
              <a:gd fmla="val 50000" name="adj"/>
            </a:avLst>
          </a:prstGeom>
          <a:solidFill>
            <a:srgbClr val="888888"/>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grpSp>
        <p:nvGrpSpPr>
          <p:cNvPr id="183" name="Google Shape;183;p18"/>
          <p:cNvGrpSpPr/>
          <p:nvPr/>
        </p:nvGrpSpPr>
        <p:grpSpPr>
          <a:xfrm>
            <a:off x="833994" y="3245529"/>
            <a:ext cx="3819056" cy="3986454"/>
            <a:chOff x="571536" y="1957150"/>
            <a:chExt cx="1755000" cy="1993227"/>
          </a:xfrm>
        </p:grpSpPr>
        <p:sp>
          <p:nvSpPr>
            <p:cNvPr id="184" name="Google Shape;184;p18"/>
            <p:cNvSpPr/>
            <p:nvPr/>
          </p:nvSpPr>
          <p:spPr>
            <a:xfrm>
              <a:off x="1151886" y="1957150"/>
              <a:ext cx="594300" cy="594300"/>
            </a:xfrm>
            <a:prstGeom prst="ellipse">
              <a:avLst/>
            </a:prstGeom>
            <a:noFill/>
            <a:ln cap="flat" cmpd="sng" w="76200">
              <a:solidFill>
                <a:srgbClr val="B7895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sp>
          <p:nvSpPr>
            <p:cNvPr id="185" name="Google Shape;185;p18"/>
            <p:cNvSpPr txBox="1"/>
            <p:nvPr/>
          </p:nvSpPr>
          <p:spPr>
            <a:xfrm>
              <a:off x="1078238" y="2068568"/>
              <a:ext cx="744300" cy="2550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b="1" lang="en-US" sz="2500">
                  <a:solidFill>
                    <a:srgbClr val="B7895D"/>
                  </a:solidFill>
                  <a:latin typeface="Roboto"/>
                  <a:ea typeface="Roboto"/>
                  <a:cs typeface="Roboto"/>
                  <a:sym typeface="Roboto"/>
                </a:rPr>
                <a:t>2020</a:t>
              </a:r>
              <a:endParaRPr b="1" sz="2500">
                <a:solidFill>
                  <a:srgbClr val="B7895D"/>
                </a:solidFill>
                <a:latin typeface="Roboto"/>
                <a:ea typeface="Roboto"/>
                <a:cs typeface="Roboto"/>
                <a:sym typeface="Roboto"/>
              </a:endParaRPr>
            </a:p>
          </p:txBody>
        </p:sp>
        <p:sp>
          <p:nvSpPr>
            <p:cNvPr id="186" name="Google Shape;186;p18"/>
            <p:cNvSpPr txBox="1"/>
            <p:nvPr/>
          </p:nvSpPr>
          <p:spPr>
            <a:xfrm>
              <a:off x="594488" y="2756175"/>
              <a:ext cx="1709100" cy="446400"/>
            </a:xfrm>
            <a:prstGeom prst="rect">
              <a:avLst/>
            </a:prstGeom>
            <a:noFill/>
            <a:ln>
              <a:noFill/>
            </a:ln>
          </p:spPr>
          <p:txBody>
            <a:bodyPr anchorCtr="0" anchor="b" bIns="182850" lIns="182850" spcFirstLastPara="1" rIns="182850" wrap="square" tIns="182850">
              <a:noAutofit/>
            </a:bodyPr>
            <a:lstStyle/>
            <a:p>
              <a:pPr indent="0" lvl="0" marL="0" rtl="0" algn="ctr">
                <a:lnSpc>
                  <a:spcPct val="115000"/>
                </a:lnSpc>
                <a:spcBef>
                  <a:spcPts val="0"/>
                </a:spcBef>
                <a:spcAft>
                  <a:spcPts val="0"/>
                </a:spcAft>
                <a:buNone/>
              </a:pPr>
              <a:r>
                <a:rPr b="1" lang="en-US" sz="2500">
                  <a:solidFill>
                    <a:srgbClr val="B7895D"/>
                  </a:solidFill>
                  <a:latin typeface="Roboto"/>
                  <a:ea typeface="Roboto"/>
                  <a:cs typeface="Roboto"/>
                  <a:sym typeface="Roboto"/>
                </a:rPr>
                <a:t>Building a responsive school system</a:t>
              </a:r>
              <a:r>
                <a:rPr b="1" lang="en-US" sz="2500">
                  <a:solidFill>
                    <a:srgbClr val="B7895D"/>
                  </a:solidFill>
                  <a:latin typeface="Roboto"/>
                  <a:ea typeface="Roboto"/>
                  <a:cs typeface="Roboto"/>
                  <a:sym typeface="Roboto"/>
                </a:rPr>
                <a:t> </a:t>
              </a:r>
              <a:endParaRPr b="1" sz="2500">
                <a:solidFill>
                  <a:srgbClr val="B7895D"/>
                </a:solidFill>
                <a:latin typeface="Roboto"/>
                <a:ea typeface="Roboto"/>
                <a:cs typeface="Roboto"/>
                <a:sym typeface="Roboto"/>
              </a:endParaRPr>
            </a:p>
          </p:txBody>
        </p:sp>
        <p:sp>
          <p:nvSpPr>
            <p:cNvPr id="187" name="Google Shape;187;p18"/>
            <p:cNvSpPr txBox="1"/>
            <p:nvPr/>
          </p:nvSpPr>
          <p:spPr>
            <a:xfrm>
              <a:off x="571536" y="3212977"/>
              <a:ext cx="1755000" cy="7374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lang="en-US" sz="2000">
                  <a:solidFill>
                    <a:srgbClr val="B7895D"/>
                  </a:solidFill>
                  <a:latin typeface="Roboto"/>
                  <a:ea typeface="Roboto"/>
                  <a:cs typeface="Roboto"/>
                  <a:sym typeface="Roboto"/>
                </a:rPr>
                <a:t>Newcomer Experiences</a:t>
              </a:r>
              <a:endParaRPr sz="2000">
                <a:solidFill>
                  <a:srgbClr val="B7895D"/>
                </a:solidFill>
                <a:latin typeface="Roboto"/>
                <a:ea typeface="Roboto"/>
                <a:cs typeface="Roboto"/>
                <a:sym typeface="Roboto"/>
              </a:endParaRPr>
            </a:p>
          </p:txBody>
        </p:sp>
      </p:grpSp>
      <p:grpSp>
        <p:nvGrpSpPr>
          <p:cNvPr id="188" name="Google Shape;188;p18"/>
          <p:cNvGrpSpPr/>
          <p:nvPr/>
        </p:nvGrpSpPr>
        <p:grpSpPr>
          <a:xfrm>
            <a:off x="5398845" y="3245525"/>
            <a:ext cx="3418206" cy="3986454"/>
            <a:chOff x="2699423" y="1957150"/>
            <a:chExt cx="1709103" cy="1993227"/>
          </a:xfrm>
        </p:grpSpPr>
        <p:sp>
          <p:nvSpPr>
            <p:cNvPr id="189" name="Google Shape;189;p18"/>
            <p:cNvSpPr/>
            <p:nvPr/>
          </p:nvSpPr>
          <p:spPr>
            <a:xfrm>
              <a:off x="3256823" y="1957150"/>
              <a:ext cx="594300" cy="594300"/>
            </a:xfrm>
            <a:prstGeom prst="ellipse">
              <a:avLst/>
            </a:prstGeom>
            <a:noFill/>
            <a:ln cap="flat" cmpd="sng" w="76200">
              <a:solidFill>
                <a:srgbClr val="B7895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sp>
          <p:nvSpPr>
            <p:cNvPr id="190" name="Google Shape;190;p18"/>
            <p:cNvSpPr txBox="1"/>
            <p:nvPr/>
          </p:nvSpPr>
          <p:spPr>
            <a:xfrm>
              <a:off x="2699425" y="2756175"/>
              <a:ext cx="1709100" cy="446400"/>
            </a:xfrm>
            <a:prstGeom prst="rect">
              <a:avLst/>
            </a:prstGeom>
            <a:noFill/>
            <a:ln>
              <a:noFill/>
            </a:ln>
          </p:spPr>
          <p:txBody>
            <a:bodyPr anchorCtr="0" anchor="b" bIns="182850" lIns="182850" spcFirstLastPara="1" rIns="182850" wrap="square" tIns="182850">
              <a:noAutofit/>
            </a:bodyPr>
            <a:lstStyle/>
            <a:p>
              <a:pPr indent="0" lvl="0" marL="0" rtl="0" algn="ctr">
                <a:lnSpc>
                  <a:spcPct val="115000"/>
                </a:lnSpc>
                <a:spcBef>
                  <a:spcPts val="0"/>
                </a:spcBef>
                <a:spcAft>
                  <a:spcPts val="0"/>
                </a:spcAft>
                <a:buNone/>
              </a:pPr>
              <a:r>
                <a:rPr b="1" lang="en-US" sz="2500">
                  <a:solidFill>
                    <a:srgbClr val="B7895D"/>
                  </a:solidFill>
                  <a:latin typeface="Roboto"/>
                  <a:ea typeface="Roboto"/>
                  <a:cs typeface="Roboto"/>
                  <a:sym typeface="Roboto"/>
                </a:rPr>
                <a:t>From Welcoming to Belonging</a:t>
              </a:r>
              <a:endParaRPr b="1" sz="2500">
                <a:solidFill>
                  <a:srgbClr val="B7895D"/>
                </a:solidFill>
                <a:latin typeface="Roboto"/>
                <a:ea typeface="Roboto"/>
                <a:cs typeface="Roboto"/>
                <a:sym typeface="Roboto"/>
              </a:endParaRPr>
            </a:p>
          </p:txBody>
        </p:sp>
        <p:sp>
          <p:nvSpPr>
            <p:cNvPr id="191" name="Google Shape;191;p18"/>
            <p:cNvSpPr txBox="1"/>
            <p:nvPr/>
          </p:nvSpPr>
          <p:spPr>
            <a:xfrm>
              <a:off x="2699423" y="3212977"/>
              <a:ext cx="1709100" cy="7374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lang="en-US" sz="2000">
                  <a:solidFill>
                    <a:srgbClr val="B7895D"/>
                  </a:solidFill>
                  <a:latin typeface="Roboto"/>
                  <a:ea typeface="Roboto"/>
                  <a:cs typeface="Roboto"/>
                  <a:sym typeface="Roboto"/>
                </a:rPr>
                <a:t>Newcomer Belonging</a:t>
              </a:r>
              <a:endParaRPr sz="2000">
                <a:solidFill>
                  <a:srgbClr val="B7895D"/>
                </a:solidFill>
                <a:latin typeface="Roboto"/>
                <a:ea typeface="Roboto"/>
                <a:cs typeface="Roboto"/>
                <a:sym typeface="Roboto"/>
              </a:endParaRPr>
            </a:p>
          </p:txBody>
        </p:sp>
        <p:sp>
          <p:nvSpPr>
            <p:cNvPr id="192" name="Google Shape;192;p18"/>
            <p:cNvSpPr txBox="1"/>
            <p:nvPr/>
          </p:nvSpPr>
          <p:spPr>
            <a:xfrm>
              <a:off x="3254276" y="2064871"/>
              <a:ext cx="594300" cy="3210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b="1" lang="en-US" sz="2500">
                  <a:solidFill>
                    <a:srgbClr val="B7895D"/>
                  </a:solidFill>
                  <a:latin typeface="Roboto"/>
                  <a:ea typeface="Roboto"/>
                  <a:cs typeface="Roboto"/>
                  <a:sym typeface="Roboto"/>
                </a:rPr>
                <a:t>2021</a:t>
              </a:r>
              <a:endParaRPr b="1" sz="2500">
                <a:solidFill>
                  <a:srgbClr val="B7895D"/>
                </a:solidFill>
                <a:latin typeface="Roboto"/>
                <a:ea typeface="Roboto"/>
                <a:cs typeface="Roboto"/>
                <a:sym typeface="Roboto"/>
              </a:endParaRPr>
            </a:p>
          </p:txBody>
        </p:sp>
      </p:grpSp>
      <p:grpSp>
        <p:nvGrpSpPr>
          <p:cNvPr id="193" name="Google Shape;193;p18"/>
          <p:cNvGrpSpPr/>
          <p:nvPr/>
        </p:nvGrpSpPr>
        <p:grpSpPr>
          <a:xfrm>
            <a:off x="9562816" y="3245525"/>
            <a:ext cx="3418211" cy="3948350"/>
            <a:chOff x="4781408" y="1957150"/>
            <a:chExt cx="1709106" cy="1974175"/>
          </a:xfrm>
        </p:grpSpPr>
        <p:sp>
          <p:nvSpPr>
            <p:cNvPr id="194" name="Google Shape;194;p18"/>
            <p:cNvSpPr/>
            <p:nvPr/>
          </p:nvSpPr>
          <p:spPr>
            <a:xfrm>
              <a:off x="5338808" y="1957150"/>
              <a:ext cx="594300" cy="594300"/>
            </a:xfrm>
            <a:prstGeom prst="ellipse">
              <a:avLst/>
            </a:prstGeom>
            <a:noFill/>
            <a:ln cap="flat" cmpd="sng" w="76200">
              <a:solidFill>
                <a:srgbClr val="B7895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sp>
          <p:nvSpPr>
            <p:cNvPr id="195" name="Google Shape;195;p18"/>
            <p:cNvSpPr txBox="1"/>
            <p:nvPr/>
          </p:nvSpPr>
          <p:spPr>
            <a:xfrm>
              <a:off x="4781413" y="2660925"/>
              <a:ext cx="1709100" cy="446400"/>
            </a:xfrm>
            <a:prstGeom prst="rect">
              <a:avLst/>
            </a:prstGeom>
            <a:noFill/>
            <a:ln>
              <a:noFill/>
            </a:ln>
          </p:spPr>
          <p:txBody>
            <a:bodyPr anchorCtr="0" anchor="b" bIns="182850" lIns="182850" spcFirstLastPara="1" rIns="182850" wrap="square" tIns="182850">
              <a:noAutofit/>
            </a:bodyPr>
            <a:lstStyle/>
            <a:p>
              <a:pPr indent="0" lvl="0" marL="0" rtl="0" algn="ctr">
                <a:lnSpc>
                  <a:spcPct val="115000"/>
                </a:lnSpc>
                <a:spcBef>
                  <a:spcPts val="0"/>
                </a:spcBef>
                <a:spcAft>
                  <a:spcPts val="0"/>
                </a:spcAft>
                <a:buNone/>
              </a:pPr>
              <a:r>
                <a:rPr b="1" lang="en-US" sz="2500">
                  <a:solidFill>
                    <a:srgbClr val="B7895D"/>
                  </a:solidFill>
                  <a:latin typeface="Roboto"/>
                  <a:ea typeface="Roboto"/>
                  <a:cs typeface="Roboto"/>
                  <a:sym typeface="Roboto"/>
                </a:rPr>
                <a:t>Being a ‘WIDA </a:t>
              </a:r>
              <a:r>
                <a:rPr b="1" lang="en-US" sz="2500">
                  <a:solidFill>
                    <a:srgbClr val="B7895D"/>
                  </a:solidFill>
                  <a:latin typeface="Roboto"/>
                  <a:ea typeface="Roboto"/>
                  <a:cs typeface="Roboto"/>
                  <a:sym typeface="Roboto"/>
                </a:rPr>
                <a:t>K</a:t>
              </a:r>
              <a:r>
                <a:rPr b="1" lang="en-US" sz="2500">
                  <a:solidFill>
                    <a:srgbClr val="B7895D"/>
                  </a:solidFill>
                  <a:latin typeface="Roboto"/>
                  <a:ea typeface="Roboto"/>
                  <a:cs typeface="Roboto"/>
                  <a:sym typeface="Roboto"/>
                </a:rPr>
                <a:t>id’</a:t>
              </a:r>
              <a:endParaRPr b="1" sz="2500">
                <a:solidFill>
                  <a:srgbClr val="B7895D"/>
                </a:solidFill>
                <a:latin typeface="Roboto"/>
                <a:ea typeface="Roboto"/>
                <a:cs typeface="Roboto"/>
                <a:sym typeface="Roboto"/>
              </a:endParaRPr>
            </a:p>
          </p:txBody>
        </p:sp>
        <p:sp>
          <p:nvSpPr>
            <p:cNvPr id="196" name="Google Shape;196;p18"/>
            <p:cNvSpPr txBox="1"/>
            <p:nvPr/>
          </p:nvSpPr>
          <p:spPr>
            <a:xfrm>
              <a:off x="4781408" y="3193925"/>
              <a:ext cx="1709100" cy="7374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lang="en-US" sz="2000">
                  <a:solidFill>
                    <a:srgbClr val="B7895D"/>
                  </a:solidFill>
                  <a:latin typeface="Roboto"/>
                  <a:ea typeface="Roboto"/>
                  <a:cs typeface="Roboto"/>
                  <a:sym typeface="Roboto"/>
                </a:rPr>
                <a:t>Multilingual Experiences</a:t>
              </a:r>
              <a:endParaRPr sz="2000">
                <a:solidFill>
                  <a:srgbClr val="B7895D"/>
                </a:solidFill>
                <a:latin typeface="Roboto"/>
                <a:ea typeface="Roboto"/>
                <a:cs typeface="Roboto"/>
                <a:sym typeface="Roboto"/>
              </a:endParaRPr>
            </a:p>
          </p:txBody>
        </p:sp>
        <p:sp>
          <p:nvSpPr>
            <p:cNvPr id="197" name="Google Shape;197;p18"/>
            <p:cNvSpPr txBox="1"/>
            <p:nvPr/>
          </p:nvSpPr>
          <p:spPr>
            <a:xfrm>
              <a:off x="5288341" y="2064871"/>
              <a:ext cx="699300" cy="2931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b="1" lang="en-US" sz="2500">
                  <a:solidFill>
                    <a:srgbClr val="B7895D"/>
                  </a:solidFill>
                  <a:latin typeface="Roboto"/>
                  <a:ea typeface="Roboto"/>
                  <a:cs typeface="Roboto"/>
                  <a:sym typeface="Roboto"/>
                </a:rPr>
                <a:t>2023</a:t>
              </a:r>
              <a:endParaRPr b="1" sz="2500">
                <a:solidFill>
                  <a:srgbClr val="B7895D"/>
                </a:solidFill>
                <a:latin typeface="Roboto"/>
                <a:ea typeface="Roboto"/>
                <a:cs typeface="Roboto"/>
                <a:sym typeface="Roboto"/>
              </a:endParaRPr>
            </a:p>
          </p:txBody>
        </p:sp>
      </p:grpSp>
      <p:grpSp>
        <p:nvGrpSpPr>
          <p:cNvPr id="198" name="Google Shape;198;p18"/>
          <p:cNvGrpSpPr/>
          <p:nvPr/>
        </p:nvGrpSpPr>
        <p:grpSpPr>
          <a:xfrm>
            <a:off x="13726796" y="3245525"/>
            <a:ext cx="3418204" cy="3795954"/>
            <a:chOff x="6863386" y="1957150"/>
            <a:chExt cx="1709102" cy="1897977"/>
          </a:xfrm>
        </p:grpSpPr>
        <p:sp>
          <p:nvSpPr>
            <p:cNvPr id="199" name="Google Shape;199;p18"/>
            <p:cNvSpPr/>
            <p:nvPr/>
          </p:nvSpPr>
          <p:spPr>
            <a:xfrm>
              <a:off x="7420786" y="1957150"/>
              <a:ext cx="594300" cy="594300"/>
            </a:xfrm>
            <a:prstGeom prst="ellipse">
              <a:avLst/>
            </a:prstGeom>
            <a:noFill/>
            <a:ln cap="flat" cmpd="sng" w="76200">
              <a:solidFill>
                <a:srgbClr val="B7895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sp>
          <p:nvSpPr>
            <p:cNvPr id="200" name="Google Shape;200;p18"/>
            <p:cNvSpPr txBox="1"/>
            <p:nvPr/>
          </p:nvSpPr>
          <p:spPr>
            <a:xfrm>
              <a:off x="6863388" y="2660925"/>
              <a:ext cx="1709100" cy="446400"/>
            </a:xfrm>
            <a:prstGeom prst="rect">
              <a:avLst/>
            </a:prstGeom>
            <a:noFill/>
            <a:ln>
              <a:noFill/>
            </a:ln>
          </p:spPr>
          <p:txBody>
            <a:bodyPr anchorCtr="0" anchor="b" bIns="182850" lIns="182850" spcFirstLastPara="1" rIns="182850" wrap="square" tIns="182850">
              <a:noAutofit/>
            </a:bodyPr>
            <a:lstStyle/>
            <a:p>
              <a:pPr indent="0" lvl="0" marL="0" rtl="0" algn="ctr">
                <a:lnSpc>
                  <a:spcPct val="115000"/>
                </a:lnSpc>
                <a:spcBef>
                  <a:spcPts val="0"/>
                </a:spcBef>
                <a:spcAft>
                  <a:spcPts val="0"/>
                </a:spcAft>
                <a:buNone/>
              </a:pPr>
              <a:r>
                <a:rPr b="1" lang="en-US" sz="2500">
                  <a:solidFill>
                    <a:srgbClr val="B7895D"/>
                  </a:solidFill>
                  <a:latin typeface="Roboto"/>
                  <a:ea typeface="Roboto"/>
                  <a:cs typeface="Roboto"/>
                  <a:sym typeface="Roboto"/>
                </a:rPr>
                <a:t>Being in Community</a:t>
              </a:r>
              <a:endParaRPr b="1" sz="2500">
                <a:solidFill>
                  <a:srgbClr val="B7895D"/>
                </a:solidFill>
                <a:latin typeface="Roboto"/>
                <a:ea typeface="Roboto"/>
                <a:cs typeface="Roboto"/>
                <a:sym typeface="Roboto"/>
              </a:endParaRPr>
            </a:p>
          </p:txBody>
        </p:sp>
        <p:sp>
          <p:nvSpPr>
            <p:cNvPr id="201" name="Google Shape;201;p18"/>
            <p:cNvSpPr txBox="1"/>
            <p:nvPr/>
          </p:nvSpPr>
          <p:spPr>
            <a:xfrm>
              <a:off x="6863386" y="3117727"/>
              <a:ext cx="1709100" cy="7374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lang="en-US" sz="2000">
                  <a:solidFill>
                    <a:srgbClr val="B7895D"/>
                  </a:solidFill>
                  <a:latin typeface="Roboto"/>
                  <a:ea typeface="Roboto"/>
                  <a:cs typeface="Roboto"/>
                  <a:sym typeface="Roboto"/>
                </a:rPr>
                <a:t>Family-School Engagement</a:t>
              </a:r>
              <a:endParaRPr sz="2000">
                <a:solidFill>
                  <a:srgbClr val="B7895D"/>
                </a:solidFill>
                <a:latin typeface="Roboto"/>
                <a:ea typeface="Roboto"/>
                <a:cs typeface="Roboto"/>
                <a:sym typeface="Roboto"/>
              </a:endParaRPr>
            </a:p>
          </p:txBody>
        </p:sp>
        <p:sp>
          <p:nvSpPr>
            <p:cNvPr id="202" name="Google Shape;202;p18"/>
            <p:cNvSpPr txBox="1"/>
            <p:nvPr/>
          </p:nvSpPr>
          <p:spPr>
            <a:xfrm>
              <a:off x="7261089" y="2064871"/>
              <a:ext cx="922800" cy="3027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3200"/>
                </a:spcAft>
                <a:buNone/>
              </a:pPr>
              <a:r>
                <a:rPr b="1" lang="en-US" sz="2500">
                  <a:solidFill>
                    <a:srgbClr val="B7895D"/>
                  </a:solidFill>
                  <a:latin typeface="Roboto"/>
                  <a:ea typeface="Roboto"/>
                  <a:cs typeface="Roboto"/>
                  <a:sym typeface="Roboto"/>
                </a:rPr>
                <a:t>2024</a:t>
              </a:r>
              <a:endParaRPr b="1" sz="2500">
                <a:solidFill>
                  <a:srgbClr val="B7895D"/>
                </a:solidFill>
                <a:latin typeface="Roboto"/>
                <a:ea typeface="Roboto"/>
                <a:cs typeface="Roboto"/>
                <a:sym typeface="Roboto"/>
              </a:endParaRPr>
            </a:p>
          </p:txBody>
        </p:sp>
      </p:grpSp>
      <p:sp>
        <p:nvSpPr>
          <p:cNvPr id="203" name="Google Shape;203;p18"/>
          <p:cNvSpPr/>
          <p:nvPr/>
        </p:nvSpPr>
        <p:spPr>
          <a:xfrm>
            <a:off x="8674350" y="4496225"/>
            <a:ext cx="1188600" cy="73800"/>
          </a:xfrm>
          <a:prstGeom prst="roundRect">
            <a:avLst>
              <a:gd fmla="val 50000" name="adj"/>
            </a:avLst>
          </a:prstGeom>
          <a:solidFill>
            <a:srgbClr val="888888"/>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sp>
        <p:nvSpPr>
          <p:cNvPr id="204" name="Google Shape;204;p18"/>
          <p:cNvSpPr/>
          <p:nvPr/>
        </p:nvSpPr>
        <p:spPr>
          <a:xfrm>
            <a:off x="12838300" y="4496225"/>
            <a:ext cx="1188600" cy="73800"/>
          </a:xfrm>
          <a:prstGeom prst="roundRect">
            <a:avLst>
              <a:gd fmla="val 50000" name="adj"/>
            </a:avLst>
          </a:prstGeom>
          <a:solidFill>
            <a:srgbClr val="888888"/>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solidFill>
                <a:srgbClr val="B7895D"/>
              </a:solidFill>
            </a:endParaRPr>
          </a:p>
        </p:txBody>
      </p:sp>
      <p:pic>
        <p:nvPicPr>
          <p:cNvPr id="205" name="Google Shape;205;p18"/>
          <p:cNvPicPr preferRelativeResize="0"/>
          <p:nvPr/>
        </p:nvPicPr>
        <p:blipFill>
          <a:blip r:embed="rId6">
            <a:alphaModFix/>
          </a:blip>
          <a:stretch>
            <a:fillRect/>
          </a:stretch>
        </p:blipFill>
        <p:spPr>
          <a:xfrm>
            <a:off x="1846513" y="6833450"/>
            <a:ext cx="2103120" cy="2743199"/>
          </a:xfrm>
          <a:prstGeom prst="rect">
            <a:avLst/>
          </a:prstGeom>
          <a:noFill/>
          <a:ln cap="flat" cmpd="sng" w="38100">
            <a:solidFill>
              <a:srgbClr val="B7895D"/>
            </a:solidFill>
            <a:prstDash val="solid"/>
            <a:round/>
            <a:headEnd len="sm" w="sm" type="none"/>
            <a:tailEnd len="sm" w="sm" type="none"/>
          </a:ln>
        </p:spPr>
      </p:pic>
      <p:pic>
        <p:nvPicPr>
          <p:cNvPr id="206" name="Google Shape;206;p18"/>
          <p:cNvPicPr preferRelativeResize="0"/>
          <p:nvPr/>
        </p:nvPicPr>
        <p:blipFill>
          <a:blip r:embed="rId7">
            <a:alphaModFix/>
          </a:blip>
          <a:stretch>
            <a:fillRect/>
          </a:stretch>
        </p:blipFill>
        <p:spPr>
          <a:xfrm>
            <a:off x="5161176" y="6833450"/>
            <a:ext cx="2103120" cy="2743202"/>
          </a:xfrm>
          <a:prstGeom prst="rect">
            <a:avLst/>
          </a:prstGeom>
          <a:noFill/>
          <a:ln cap="flat" cmpd="sng" w="38100">
            <a:solidFill>
              <a:srgbClr val="B7895D"/>
            </a:solidFill>
            <a:prstDash val="solid"/>
            <a:round/>
            <a:headEnd len="sm" w="sm" type="none"/>
            <a:tailEnd len="sm" w="sm" type="none"/>
          </a:ln>
        </p:spPr>
      </p:pic>
      <p:pic>
        <p:nvPicPr>
          <p:cNvPr id="207" name="Google Shape;207;p18"/>
          <p:cNvPicPr preferRelativeResize="0"/>
          <p:nvPr/>
        </p:nvPicPr>
        <p:blipFill>
          <a:blip r:embed="rId8">
            <a:alphaModFix/>
          </a:blip>
          <a:stretch>
            <a:fillRect/>
          </a:stretch>
        </p:blipFill>
        <p:spPr>
          <a:xfrm>
            <a:off x="11069645" y="6833813"/>
            <a:ext cx="2103119" cy="2742468"/>
          </a:xfrm>
          <a:prstGeom prst="rect">
            <a:avLst/>
          </a:prstGeom>
          <a:noFill/>
          <a:ln cap="flat" cmpd="sng" w="38100">
            <a:solidFill>
              <a:srgbClr val="B7895D"/>
            </a:solidFill>
            <a:prstDash val="solid"/>
            <a:round/>
            <a:headEnd len="sm" w="sm" type="none"/>
            <a:tailEnd len="sm" w="sm" type="none"/>
          </a:ln>
        </p:spPr>
      </p:pic>
      <p:pic>
        <p:nvPicPr>
          <p:cNvPr id="208" name="Google Shape;208;p18"/>
          <p:cNvPicPr preferRelativeResize="0"/>
          <p:nvPr/>
        </p:nvPicPr>
        <p:blipFill>
          <a:blip r:embed="rId9">
            <a:alphaModFix/>
          </a:blip>
          <a:stretch>
            <a:fillRect/>
          </a:stretch>
        </p:blipFill>
        <p:spPr>
          <a:xfrm>
            <a:off x="14384342" y="6833450"/>
            <a:ext cx="2103120" cy="2743200"/>
          </a:xfrm>
          <a:prstGeom prst="rect">
            <a:avLst/>
          </a:prstGeom>
          <a:noFill/>
          <a:ln cap="flat" cmpd="sng" w="38100">
            <a:solidFill>
              <a:srgbClr val="B7895D"/>
            </a:solidFill>
            <a:prstDash val="solid"/>
            <a:round/>
            <a:headEnd len="sm" w="sm" type="none"/>
            <a:tailEnd len="sm" w="sm" type="none"/>
          </a:ln>
        </p:spPr>
      </p:pic>
      <p:pic>
        <p:nvPicPr>
          <p:cNvPr id="209" name="Google Shape;209;p18" title="qr-code.png"/>
          <p:cNvPicPr preferRelativeResize="0"/>
          <p:nvPr/>
        </p:nvPicPr>
        <p:blipFill>
          <a:blip r:embed="rId10">
            <a:alphaModFix/>
          </a:blip>
          <a:stretch>
            <a:fillRect/>
          </a:stretch>
        </p:blipFill>
        <p:spPr>
          <a:xfrm>
            <a:off x="8023975" y="7062051"/>
            <a:ext cx="2285998" cy="22859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9"/>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215" name="Google Shape;215;p19"/>
          <p:cNvSpPr/>
          <p:nvPr/>
        </p:nvSpPr>
        <p:spPr>
          <a:xfrm flipH="1" rot="585351">
            <a:off x="14943654" y="7321339"/>
            <a:ext cx="3304776" cy="3316838"/>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5999"/>
            </a:blip>
            <a:stretch>
              <a:fillRect b="0" l="0" r="0" t="0"/>
            </a:stretch>
          </a:blipFill>
          <a:ln>
            <a:noFill/>
          </a:ln>
        </p:spPr>
      </p:sp>
      <p:grpSp>
        <p:nvGrpSpPr>
          <p:cNvPr id="216" name="Google Shape;216;p19"/>
          <p:cNvGrpSpPr/>
          <p:nvPr/>
        </p:nvGrpSpPr>
        <p:grpSpPr>
          <a:xfrm rot="-2350648">
            <a:off x="15324877" y="7108663"/>
            <a:ext cx="740421" cy="697424"/>
            <a:chOff x="0" y="-38100"/>
            <a:chExt cx="195008" cy="183684"/>
          </a:xfrm>
        </p:grpSpPr>
        <p:sp>
          <p:nvSpPr>
            <p:cNvPr id="217" name="Google Shape;217;p19"/>
            <p:cNvSpPr/>
            <p:nvPr/>
          </p:nvSpPr>
          <p:spPr>
            <a:xfrm>
              <a:off x="0" y="0"/>
              <a:ext cx="195008" cy="145584"/>
            </a:xfrm>
            <a:custGeom>
              <a:rect b="b" l="l" r="r" t="t"/>
              <a:pathLst>
                <a:path extrusionOk="0" h="145584" w="195008">
                  <a:moveTo>
                    <a:pt x="72792" y="0"/>
                  </a:moveTo>
                  <a:lnTo>
                    <a:pt x="122216" y="0"/>
                  </a:lnTo>
                  <a:cubicBezTo>
                    <a:pt x="162418" y="0"/>
                    <a:pt x="195008" y="32590"/>
                    <a:pt x="195008" y="72792"/>
                  </a:cubicBezTo>
                  <a:lnTo>
                    <a:pt x="195008" y="72792"/>
                  </a:lnTo>
                  <a:cubicBezTo>
                    <a:pt x="195008" y="92098"/>
                    <a:pt x="187339" y="110612"/>
                    <a:pt x="173688" y="124264"/>
                  </a:cubicBezTo>
                  <a:cubicBezTo>
                    <a:pt x="160037" y="137915"/>
                    <a:pt x="141522" y="145584"/>
                    <a:pt x="122216" y="145584"/>
                  </a:cubicBezTo>
                  <a:lnTo>
                    <a:pt x="72792" y="145584"/>
                  </a:lnTo>
                  <a:cubicBezTo>
                    <a:pt x="53486" y="145584"/>
                    <a:pt x="34971" y="137915"/>
                    <a:pt x="21320" y="124264"/>
                  </a:cubicBezTo>
                  <a:cubicBezTo>
                    <a:pt x="7669" y="110612"/>
                    <a:pt x="0" y="92098"/>
                    <a:pt x="0" y="72792"/>
                  </a:cubicBezTo>
                  <a:lnTo>
                    <a:pt x="0" y="72792"/>
                  </a:lnTo>
                  <a:cubicBezTo>
                    <a:pt x="0" y="53486"/>
                    <a:pt x="7669" y="34971"/>
                    <a:pt x="21320" y="21320"/>
                  </a:cubicBezTo>
                  <a:cubicBezTo>
                    <a:pt x="34971" y="7669"/>
                    <a:pt x="53486" y="0"/>
                    <a:pt x="727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txBox="1"/>
            <p:nvPr/>
          </p:nvSpPr>
          <p:spPr>
            <a:xfrm>
              <a:off x="0" y="-38100"/>
              <a:ext cx="195008" cy="183684"/>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9" name="Google Shape;219;p19"/>
          <p:cNvGrpSpPr/>
          <p:nvPr/>
        </p:nvGrpSpPr>
        <p:grpSpPr>
          <a:xfrm>
            <a:off x="1766027" y="2245368"/>
            <a:ext cx="14755946" cy="7254122"/>
            <a:chOff x="0" y="-38100"/>
            <a:chExt cx="3886340" cy="1910551"/>
          </a:xfrm>
        </p:grpSpPr>
        <p:sp>
          <p:nvSpPr>
            <p:cNvPr id="220" name="Google Shape;220;p19"/>
            <p:cNvSpPr/>
            <p:nvPr/>
          </p:nvSpPr>
          <p:spPr>
            <a:xfrm>
              <a:off x="0" y="0"/>
              <a:ext cx="3886340" cy="1872451"/>
            </a:xfrm>
            <a:custGeom>
              <a:rect b="b" l="l" r="r" t="t"/>
              <a:pathLst>
                <a:path extrusionOk="0" h="1872451" w="3886340">
                  <a:moveTo>
                    <a:pt x="8395" y="0"/>
                  </a:moveTo>
                  <a:lnTo>
                    <a:pt x="3877945" y="0"/>
                  </a:lnTo>
                  <a:cubicBezTo>
                    <a:pt x="3880171" y="0"/>
                    <a:pt x="3882306" y="884"/>
                    <a:pt x="3883881" y="2459"/>
                  </a:cubicBezTo>
                  <a:cubicBezTo>
                    <a:pt x="3885455" y="4033"/>
                    <a:pt x="3886340" y="6168"/>
                    <a:pt x="3886340" y="8395"/>
                  </a:cubicBezTo>
                  <a:lnTo>
                    <a:pt x="3886340" y="1864056"/>
                  </a:lnTo>
                  <a:cubicBezTo>
                    <a:pt x="3886340" y="1866282"/>
                    <a:pt x="3885455" y="1868418"/>
                    <a:pt x="3883881" y="1869992"/>
                  </a:cubicBezTo>
                  <a:cubicBezTo>
                    <a:pt x="3882306" y="1871566"/>
                    <a:pt x="3880171" y="1872451"/>
                    <a:pt x="3877945" y="1872451"/>
                  </a:cubicBezTo>
                  <a:lnTo>
                    <a:pt x="8395" y="1872451"/>
                  </a:lnTo>
                  <a:cubicBezTo>
                    <a:pt x="3758" y="1872451"/>
                    <a:pt x="0" y="1868692"/>
                    <a:pt x="0" y="1864056"/>
                  </a:cubicBezTo>
                  <a:lnTo>
                    <a:pt x="0" y="8395"/>
                  </a:lnTo>
                  <a:cubicBezTo>
                    <a:pt x="0" y="3758"/>
                    <a:pt x="3758" y="0"/>
                    <a:pt x="8395" y="0"/>
                  </a:cubicBezTo>
                  <a:close/>
                </a:path>
              </a:pathLst>
            </a:custGeom>
            <a:solidFill>
              <a:srgbClr val="FFEFDB">
                <a:alpha val="73333"/>
              </a:srgbClr>
            </a:solidFill>
            <a:ln cap="sq" cmpd="sng" w="38100">
              <a:solidFill>
                <a:srgbClr val="B7895D">
                  <a:alpha val="73333"/>
                </a:srgbClr>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9"/>
            <p:cNvSpPr txBox="1"/>
            <p:nvPr/>
          </p:nvSpPr>
          <p:spPr>
            <a:xfrm>
              <a:off x="0" y="-38100"/>
              <a:ext cx="3886340" cy="1910551"/>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2" name="Google Shape;222;p19"/>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223" name="Google Shape;223;p19"/>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224" name="Google Shape;224;p19"/>
          <p:cNvSpPr txBox="1"/>
          <p:nvPr/>
        </p:nvSpPr>
        <p:spPr>
          <a:xfrm>
            <a:off x="0" y="1133475"/>
            <a:ext cx="18288000" cy="855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300" u="none" cap="none" strike="noStrike">
                <a:solidFill>
                  <a:srgbClr val="B7895D"/>
                </a:solidFill>
                <a:latin typeface="Yeseva One"/>
                <a:ea typeface="Yeseva One"/>
                <a:cs typeface="Yeseva One"/>
                <a:sym typeface="Yeseva One"/>
              </a:rPr>
              <a:t>Research Questions</a:t>
            </a:r>
            <a:endParaRPr/>
          </a:p>
        </p:txBody>
      </p:sp>
      <p:sp>
        <p:nvSpPr>
          <p:cNvPr id="225" name="Google Shape;225;p19"/>
          <p:cNvSpPr txBox="1"/>
          <p:nvPr/>
        </p:nvSpPr>
        <p:spPr>
          <a:xfrm>
            <a:off x="2744410" y="3305025"/>
            <a:ext cx="12799200" cy="5418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200" u="none" cap="none" strike="noStrike">
                <a:solidFill>
                  <a:srgbClr val="B7895D"/>
                </a:solidFill>
                <a:latin typeface="Montserrat"/>
                <a:ea typeface="Montserrat"/>
                <a:cs typeface="Montserrat"/>
                <a:sym typeface="Montserrat"/>
              </a:rPr>
              <a:t>1: </a:t>
            </a:r>
            <a:r>
              <a:rPr b="1" lang="en-US" sz="3200">
                <a:solidFill>
                  <a:srgbClr val="B7895D"/>
                </a:solidFill>
                <a:latin typeface="Montserrat"/>
                <a:ea typeface="Montserrat"/>
                <a:cs typeface="Montserrat"/>
                <a:sym typeface="Montserrat"/>
              </a:rPr>
              <a:t>How do newcomer migrant students at MHS experience a new school environment?</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lang="en-US" sz="3200">
                <a:solidFill>
                  <a:srgbClr val="B7895D"/>
                </a:solidFill>
                <a:latin typeface="Montserrat"/>
                <a:ea typeface="Montserrat"/>
                <a:cs typeface="Montserrat"/>
                <a:sym typeface="Montserrat"/>
              </a:rPr>
              <a:t>2</a:t>
            </a:r>
            <a:r>
              <a:rPr b="1" i="0" lang="en-US" sz="3200" u="none" cap="none" strike="noStrike">
                <a:solidFill>
                  <a:srgbClr val="B7895D"/>
                </a:solidFill>
                <a:latin typeface="Montserrat"/>
                <a:ea typeface="Montserrat"/>
                <a:cs typeface="Montserrat"/>
                <a:sym typeface="Montserrat"/>
              </a:rPr>
              <a:t>: </a:t>
            </a:r>
            <a:r>
              <a:rPr b="1" lang="en-US" sz="3200">
                <a:solidFill>
                  <a:srgbClr val="B7895D"/>
                </a:solidFill>
                <a:latin typeface="Montserrat"/>
                <a:ea typeface="Montserrat"/>
                <a:cs typeface="Montserrat"/>
                <a:sym typeface="Montserrat"/>
              </a:rPr>
              <a:t> What challenges do they face? What opportunities exist for support and connection?</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3200" u="none" cap="none" strike="noStrike">
                <a:solidFill>
                  <a:srgbClr val="B7895D"/>
                </a:solidFill>
                <a:latin typeface="Montserrat"/>
                <a:ea typeface="Montserrat"/>
                <a:cs typeface="Montserrat"/>
                <a:sym typeface="Montserrat"/>
              </a:rPr>
              <a:t>3:  </a:t>
            </a:r>
            <a:r>
              <a:rPr b="1" lang="en-US" sz="3200">
                <a:solidFill>
                  <a:srgbClr val="B7895D"/>
                </a:solidFill>
                <a:latin typeface="Montserrat"/>
                <a:ea typeface="Montserrat"/>
                <a:cs typeface="Montserrat"/>
                <a:sym typeface="Montserrat"/>
              </a:rPr>
              <a:t>What ideas do they have about how to improve their school experience?</a:t>
            </a:r>
            <a:endParaRPr b="1" sz="32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3200" u="none" cap="none" strike="noStrike">
              <a:solidFill>
                <a:srgbClr val="B7895D"/>
              </a:solidFill>
              <a:latin typeface="Montserrat"/>
              <a:ea typeface="Montserrat"/>
              <a:cs typeface="Montserrat"/>
              <a:sym typeface="Montserrat"/>
            </a:endParaRPr>
          </a:p>
        </p:txBody>
      </p:sp>
      <p:sp>
        <p:nvSpPr>
          <p:cNvPr id="226" name="Google Shape;226;p19"/>
          <p:cNvSpPr/>
          <p:nvPr/>
        </p:nvSpPr>
        <p:spPr>
          <a:xfrm rot="9332950">
            <a:off x="15422531" y="7155515"/>
            <a:ext cx="625648" cy="708331"/>
          </a:xfrm>
          <a:custGeom>
            <a:rect b="b" l="l" r="r" t="t"/>
            <a:pathLst>
              <a:path extrusionOk="0" h="708331" w="625648">
                <a:moveTo>
                  <a:pt x="0" y="0"/>
                </a:moveTo>
                <a:lnTo>
                  <a:pt x="625648" y="0"/>
                </a:lnTo>
                <a:lnTo>
                  <a:pt x="625648" y="708331"/>
                </a:lnTo>
                <a:lnTo>
                  <a:pt x="0" y="708331"/>
                </a:lnTo>
                <a:lnTo>
                  <a:pt x="0" y="0"/>
                </a:lnTo>
                <a:close/>
              </a:path>
            </a:pathLst>
          </a:custGeom>
          <a:blipFill rotWithShape="1">
            <a:blip r:embed="rId6">
              <a:alphaModFix amt="79000"/>
            </a:blip>
            <a:stretch>
              <a:fillRect b="-19152" l="-140054" r="-145346"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0"/>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232" name="Google Shape;232;p20"/>
          <p:cNvSpPr/>
          <p:nvPr/>
        </p:nvSpPr>
        <p:spPr>
          <a:xfrm flipH="1" rot="587529">
            <a:off x="14944355" y="7320263"/>
            <a:ext cx="3303330" cy="3315387"/>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6000"/>
            </a:blip>
            <a:stretch>
              <a:fillRect b="0" l="0" r="0" t="0"/>
            </a:stretch>
          </a:blipFill>
          <a:ln>
            <a:noFill/>
          </a:ln>
        </p:spPr>
      </p:sp>
      <p:grpSp>
        <p:nvGrpSpPr>
          <p:cNvPr id="233" name="Google Shape;233;p20"/>
          <p:cNvGrpSpPr/>
          <p:nvPr/>
        </p:nvGrpSpPr>
        <p:grpSpPr>
          <a:xfrm rot="-2350669">
            <a:off x="15324877" y="7108659"/>
            <a:ext cx="740422" cy="697426"/>
            <a:chOff x="0" y="-38100"/>
            <a:chExt cx="195008" cy="183684"/>
          </a:xfrm>
        </p:grpSpPr>
        <p:sp>
          <p:nvSpPr>
            <p:cNvPr id="234" name="Google Shape;234;p20"/>
            <p:cNvSpPr/>
            <p:nvPr/>
          </p:nvSpPr>
          <p:spPr>
            <a:xfrm>
              <a:off x="0" y="0"/>
              <a:ext cx="195008" cy="145584"/>
            </a:xfrm>
            <a:custGeom>
              <a:rect b="b" l="l" r="r" t="t"/>
              <a:pathLst>
                <a:path extrusionOk="0" h="145584" w="195008">
                  <a:moveTo>
                    <a:pt x="72792" y="0"/>
                  </a:moveTo>
                  <a:lnTo>
                    <a:pt x="122216" y="0"/>
                  </a:lnTo>
                  <a:cubicBezTo>
                    <a:pt x="162418" y="0"/>
                    <a:pt x="195008" y="32590"/>
                    <a:pt x="195008" y="72792"/>
                  </a:cubicBezTo>
                  <a:lnTo>
                    <a:pt x="195008" y="72792"/>
                  </a:lnTo>
                  <a:cubicBezTo>
                    <a:pt x="195008" y="92098"/>
                    <a:pt x="187339" y="110612"/>
                    <a:pt x="173688" y="124264"/>
                  </a:cubicBezTo>
                  <a:cubicBezTo>
                    <a:pt x="160037" y="137915"/>
                    <a:pt x="141522" y="145584"/>
                    <a:pt x="122216" y="145584"/>
                  </a:cubicBezTo>
                  <a:lnTo>
                    <a:pt x="72792" y="145584"/>
                  </a:lnTo>
                  <a:cubicBezTo>
                    <a:pt x="53486" y="145584"/>
                    <a:pt x="34971" y="137915"/>
                    <a:pt x="21320" y="124264"/>
                  </a:cubicBezTo>
                  <a:cubicBezTo>
                    <a:pt x="7669" y="110612"/>
                    <a:pt x="0" y="92098"/>
                    <a:pt x="0" y="72792"/>
                  </a:cubicBezTo>
                  <a:lnTo>
                    <a:pt x="0" y="72792"/>
                  </a:lnTo>
                  <a:cubicBezTo>
                    <a:pt x="0" y="53486"/>
                    <a:pt x="7669" y="34971"/>
                    <a:pt x="21320" y="21320"/>
                  </a:cubicBezTo>
                  <a:cubicBezTo>
                    <a:pt x="34971" y="7669"/>
                    <a:pt x="53486" y="0"/>
                    <a:pt x="727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0"/>
            <p:cNvSpPr txBox="1"/>
            <p:nvPr/>
          </p:nvSpPr>
          <p:spPr>
            <a:xfrm>
              <a:off x="0" y="-38100"/>
              <a:ext cx="195000" cy="1836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6" name="Google Shape;236;p20"/>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237" name="Google Shape;237;p20"/>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238" name="Google Shape;238;p20"/>
          <p:cNvSpPr txBox="1"/>
          <p:nvPr/>
        </p:nvSpPr>
        <p:spPr>
          <a:xfrm>
            <a:off x="0" y="1312200"/>
            <a:ext cx="18288000" cy="969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300">
                <a:solidFill>
                  <a:srgbClr val="B7895D"/>
                </a:solidFill>
                <a:latin typeface="Yeseva One"/>
                <a:ea typeface="Yeseva One"/>
                <a:cs typeface="Yeseva One"/>
                <a:sym typeface="Yeseva One"/>
              </a:rPr>
              <a:t>Literature Review</a:t>
            </a:r>
            <a:endParaRPr/>
          </a:p>
        </p:txBody>
      </p:sp>
      <p:sp>
        <p:nvSpPr>
          <p:cNvPr id="239" name="Google Shape;239;p20"/>
          <p:cNvSpPr txBox="1"/>
          <p:nvPr/>
        </p:nvSpPr>
        <p:spPr>
          <a:xfrm>
            <a:off x="2255280" y="2855788"/>
            <a:ext cx="64071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1" sz="2800">
              <a:solidFill>
                <a:srgbClr val="B7895D"/>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2800" u="none" cap="none" strike="noStrike">
              <a:solidFill>
                <a:srgbClr val="B7895D"/>
              </a:solidFill>
              <a:latin typeface="Montserrat"/>
              <a:ea typeface="Montserrat"/>
              <a:cs typeface="Montserrat"/>
              <a:sym typeface="Montserrat"/>
            </a:endParaRPr>
          </a:p>
        </p:txBody>
      </p:sp>
      <p:sp>
        <p:nvSpPr>
          <p:cNvPr id="240" name="Google Shape;240;p20"/>
          <p:cNvSpPr/>
          <p:nvPr/>
        </p:nvSpPr>
        <p:spPr>
          <a:xfrm rot="9329096">
            <a:off x="15422194" y="7155910"/>
            <a:ext cx="625750" cy="708446"/>
          </a:xfrm>
          <a:custGeom>
            <a:rect b="b" l="l" r="r" t="t"/>
            <a:pathLst>
              <a:path extrusionOk="0" h="708331" w="625648">
                <a:moveTo>
                  <a:pt x="0" y="0"/>
                </a:moveTo>
                <a:lnTo>
                  <a:pt x="625648" y="0"/>
                </a:lnTo>
                <a:lnTo>
                  <a:pt x="625648" y="708331"/>
                </a:lnTo>
                <a:lnTo>
                  <a:pt x="0" y="708331"/>
                </a:lnTo>
                <a:lnTo>
                  <a:pt x="0" y="0"/>
                </a:lnTo>
                <a:close/>
              </a:path>
            </a:pathLst>
          </a:custGeom>
          <a:blipFill rotWithShape="1">
            <a:blip r:embed="rId6">
              <a:alphaModFix amt="79000"/>
            </a:blip>
            <a:stretch>
              <a:fillRect b="-19149" l="-140050" r="-145350" t="0"/>
            </a:stretch>
          </a:blipFill>
          <a:ln>
            <a:noFill/>
          </a:ln>
        </p:spPr>
      </p:sp>
      <p:pic>
        <p:nvPicPr>
          <p:cNvPr id="241" name="Google Shape;241;p20"/>
          <p:cNvPicPr preferRelativeResize="0"/>
          <p:nvPr/>
        </p:nvPicPr>
        <p:blipFill>
          <a:blip r:embed="rId7">
            <a:alphaModFix/>
          </a:blip>
          <a:stretch>
            <a:fillRect/>
          </a:stretch>
        </p:blipFill>
        <p:spPr>
          <a:xfrm>
            <a:off x="9990950" y="3366063"/>
            <a:ext cx="5196850" cy="5450370"/>
          </a:xfrm>
          <a:prstGeom prst="rect">
            <a:avLst/>
          </a:prstGeom>
          <a:noFill/>
          <a:ln>
            <a:noFill/>
          </a:ln>
        </p:spPr>
      </p:pic>
      <p:sp>
        <p:nvSpPr>
          <p:cNvPr id="242" name="Google Shape;242;p20"/>
          <p:cNvSpPr txBox="1"/>
          <p:nvPr/>
        </p:nvSpPr>
        <p:spPr>
          <a:xfrm>
            <a:off x="1894375" y="3717688"/>
            <a:ext cx="7128900" cy="370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4300">
                <a:solidFill>
                  <a:srgbClr val="595959"/>
                </a:solidFill>
                <a:latin typeface="Montserrat"/>
                <a:ea typeface="Montserrat"/>
                <a:cs typeface="Montserrat"/>
                <a:sym typeface="Montserrat"/>
              </a:rPr>
              <a:t>We conducted a literature review to build our collective </a:t>
            </a:r>
            <a:r>
              <a:rPr lang="en-US" sz="4300">
                <a:solidFill>
                  <a:srgbClr val="595959"/>
                </a:solidFill>
                <a:latin typeface="Montserrat"/>
                <a:ea typeface="Montserrat"/>
                <a:cs typeface="Montserrat"/>
                <a:sym typeface="Montserrat"/>
              </a:rPr>
              <a:t>understanding</a:t>
            </a:r>
            <a:r>
              <a:rPr lang="en-US" sz="4300">
                <a:solidFill>
                  <a:srgbClr val="595959"/>
                </a:solidFill>
                <a:latin typeface="Montserrat"/>
                <a:ea typeface="Montserrat"/>
                <a:cs typeface="Montserrat"/>
                <a:sym typeface="Montserrat"/>
              </a:rPr>
              <a:t> and frame our </a:t>
            </a:r>
            <a:r>
              <a:rPr lang="en-US" sz="4300">
                <a:solidFill>
                  <a:srgbClr val="595959"/>
                </a:solidFill>
                <a:latin typeface="Montserrat"/>
                <a:ea typeface="Montserrat"/>
                <a:cs typeface="Montserrat"/>
                <a:sym typeface="Montserrat"/>
              </a:rPr>
              <a:t>thinking on the newcomer experience. </a:t>
            </a:r>
            <a:endParaRPr sz="43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43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3700">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1"/>
          <p:cNvSpPr/>
          <p:nvPr/>
        </p:nvSpPr>
        <p:spPr>
          <a:xfrm rot="-6822816">
            <a:off x="12132670" y="-4168613"/>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1"/>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1"/>
          <p:cNvSpPr txBox="1"/>
          <p:nvPr>
            <p:ph type="title"/>
          </p:nvPr>
        </p:nvSpPr>
        <p:spPr>
          <a:xfrm>
            <a:off x="623400" y="890050"/>
            <a:ext cx="17362500" cy="1145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latin typeface="Yeseva One"/>
                <a:ea typeface="Yeseva One"/>
                <a:cs typeface="Yeseva One"/>
                <a:sym typeface="Yeseva One"/>
              </a:rPr>
              <a:t>Guiding Perspective</a:t>
            </a:r>
            <a:endParaRPr>
              <a:latin typeface="Yeseva One"/>
              <a:ea typeface="Yeseva One"/>
              <a:cs typeface="Yeseva One"/>
              <a:sym typeface="Yeseva One"/>
            </a:endParaRPr>
          </a:p>
          <a:p>
            <a:pPr indent="0" lvl="0" marL="0" rtl="0" algn="l">
              <a:spcBef>
                <a:spcPts val="0"/>
              </a:spcBef>
              <a:spcAft>
                <a:spcPts val="0"/>
              </a:spcAft>
              <a:buNone/>
            </a:pPr>
            <a:r>
              <a:rPr lang="en-US">
                <a:latin typeface="Yeseva One"/>
                <a:ea typeface="Yeseva One"/>
                <a:cs typeface="Yeseva One"/>
                <a:sym typeface="Yeseva One"/>
              </a:rPr>
              <a:t>Social</a:t>
            </a:r>
            <a:r>
              <a:rPr lang="en-US">
                <a:latin typeface="Yeseva One"/>
                <a:ea typeface="Yeseva One"/>
                <a:cs typeface="Yeseva One"/>
                <a:sym typeface="Yeseva One"/>
              </a:rPr>
              <a:t> Ecological Model </a:t>
            </a:r>
            <a:r>
              <a:rPr lang="en-US" sz="4066">
                <a:latin typeface="Yeseva One"/>
                <a:ea typeface="Yeseva One"/>
                <a:cs typeface="Yeseva One"/>
                <a:sym typeface="Yeseva One"/>
              </a:rPr>
              <a:t>(adapted from Bronfenbrenner, 1979)</a:t>
            </a:r>
            <a:endParaRPr sz="4066">
              <a:latin typeface="Yeseva One"/>
              <a:ea typeface="Yeseva One"/>
              <a:cs typeface="Yeseva One"/>
              <a:sym typeface="Yeseva One"/>
            </a:endParaRPr>
          </a:p>
          <a:p>
            <a:pPr indent="0" lvl="0" marL="0" rtl="0" algn="l">
              <a:spcBef>
                <a:spcPts val="0"/>
              </a:spcBef>
              <a:spcAft>
                <a:spcPts val="0"/>
              </a:spcAft>
              <a:buNone/>
            </a:pPr>
            <a:r>
              <a:t/>
            </a:r>
            <a:endParaRPr>
              <a:latin typeface="Yeseva One"/>
              <a:ea typeface="Yeseva One"/>
              <a:cs typeface="Yeseva One"/>
              <a:sym typeface="Yeseva One"/>
            </a:endParaRPr>
          </a:p>
        </p:txBody>
      </p:sp>
      <p:grpSp>
        <p:nvGrpSpPr>
          <p:cNvPr id="250" name="Google Shape;250;p21"/>
          <p:cNvGrpSpPr/>
          <p:nvPr/>
        </p:nvGrpSpPr>
        <p:grpSpPr>
          <a:xfrm>
            <a:off x="387922" y="2277449"/>
            <a:ext cx="7477350" cy="7477427"/>
            <a:chOff x="3187999" y="50"/>
            <a:chExt cx="4802100" cy="4802149"/>
          </a:xfrm>
        </p:grpSpPr>
        <p:sp>
          <p:nvSpPr>
            <p:cNvPr id="251" name="Google Shape;251;p21"/>
            <p:cNvSpPr/>
            <p:nvPr/>
          </p:nvSpPr>
          <p:spPr>
            <a:xfrm>
              <a:off x="3187999" y="50"/>
              <a:ext cx="4802100" cy="4802100"/>
            </a:xfrm>
            <a:prstGeom prst="ellipse">
              <a:avLst/>
            </a:prstGeom>
            <a:solidFill>
              <a:srgbClr val="AA5121"/>
            </a:solidFill>
            <a:ln cap="flat" cmpd="sng" w="29675">
              <a:solidFill>
                <a:srgbClr val="FFFFFF"/>
              </a:solidFill>
              <a:prstDash val="solid"/>
              <a:miter lim="800000"/>
              <a:headEnd len="sm" w="sm" type="none"/>
              <a:tailEnd len="sm" w="sm" type="none"/>
            </a:ln>
          </p:spPr>
          <p:txBody>
            <a:bodyPr anchorCtr="0" anchor="ctr" bIns="142350" lIns="142350" spcFirstLastPara="1" rIns="142350" wrap="square" tIns="142350">
              <a:noAutofit/>
            </a:bodyPr>
            <a:lstStyle/>
            <a:p>
              <a:pPr indent="0" lvl="0" marL="0" rtl="0" algn="l">
                <a:spcBef>
                  <a:spcPts val="0"/>
                </a:spcBef>
                <a:spcAft>
                  <a:spcPts val="0"/>
                </a:spcAft>
                <a:buNone/>
              </a:pPr>
              <a:r>
                <a:t/>
              </a:r>
              <a:endParaRPr/>
            </a:p>
          </p:txBody>
        </p:sp>
        <p:sp>
          <p:nvSpPr>
            <p:cNvPr id="252" name="Google Shape;252;p21"/>
            <p:cNvSpPr txBox="1"/>
            <p:nvPr/>
          </p:nvSpPr>
          <p:spPr>
            <a:xfrm>
              <a:off x="4628562" y="159706"/>
              <a:ext cx="1920900" cy="480300"/>
            </a:xfrm>
            <a:prstGeom prst="rect">
              <a:avLst/>
            </a:prstGeom>
            <a:noFill/>
            <a:ln>
              <a:noFill/>
            </a:ln>
          </p:spPr>
          <p:txBody>
            <a:bodyPr anchorCtr="0" anchor="ctr" bIns="199325" lIns="199325" spcFirstLastPara="1" rIns="199325" wrap="square" tIns="199325">
              <a:noAutofit/>
            </a:bodyPr>
            <a:lstStyle/>
            <a:p>
              <a:pPr indent="0" lvl="0" marL="0" marR="0" rtl="0" algn="ctr">
                <a:lnSpc>
                  <a:spcPct val="90000"/>
                </a:lnSpc>
                <a:spcBef>
                  <a:spcPts val="0"/>
                </a:spcBef>
                <a:spcAft>
                  <a:spcPts val="0"/>
                </a:spcAft>
                <a:buClr>
                  <a:srgbClr val="000000"/>
                </a:buClr>
                <a:buSzPts val="2803"/>
                <a:buFont typeface="Arial"/>
                <a:buNone/>
              </a:pPr>
              <a:r>
                <a:rPr b="1" lang="en-US" sz="2602">
                  <a:solidFill>
                    <a:schemeClr val="dk1"/>
                  </a:solidFill>
                  <a:latin typeface="Montserrat"/>
                  <a:ea typeface="Montserrat"/>
                  <a:cs typeface="Montserrat"/>
                  <a:sym typeface="Montserrat"/>
                </a:rPr>
                <a:t>Chronosystem</a:t>
              </a:r>
              <a:endParaRPr b="1" sz="2135">
                <a:solidFill>
                  <a:schemeClr val="dk1"/>
                </a:solidFill>
                <a:latin typeface="Montserrat"/>
                <a:ea typeface="Montserrat"/>
                <a:cs typeface="Montserrat"/>
                <a:sym typeface="Montserrat"/>
              </a:endParaRPr>
            </a:p>
          </p:txBody>
        </p:sp>
        <p:sp>
          <p:nvSpPr>
            <p:cNvPr id="253" name="Google Shape;253;p21"/>
            <p:cNvSpPr/>
            <p:nvPr/>
          </p:nvSpPr>
          <p:spPr>
            <a:xfrm>
              <a:off x="3548129" y="720328"/>
              <a:ext cx="4081800" cy="4081800"/>
            </a:xfrm>
            <a:prstGeom prst="ellipse">
              <a:avLst/>
            </a:prstGeom>
            <a:solidFill>
              <a:srgbClr val="DC764E"/>
            </a:solidFill>
            <a:ln cap="flat" cmpd="sng" w="29675">
              <a:solidFill>
                <a:srgbClr val="FFFFFF"/>
              </a:solidFill>
              <a:prstDash val="solid"/>
              <a:miter lim="800000"/>
              <a:headEnd len="sm" w="sm" type="none"/>
              <a:tailEnd len="sm" w="sm" type="none"/>
            </a:ln>
          </p:spPr>
          <p:txBody>
            <a:bodyPr anchorCtr="0" anchor="ctr" bIns="142350" lIns="142350" spcFirstLastPara="1" rIns="142350" wrap="square" tIns="142350">
              <a:noAutofit/>
            </a:bodyPr>
            <a:lstStyle/>
            <a:p>
              <a:pPr indent="0" lvl="0" marL="0" rtl="0" algn="l">
                <a:spcBef>
                  <a:spcPts val="0"/>
                </a:spcBef>
                <a:spcAft>
                  <a:spcPts val="0"/>
                </a:spcAft>
                <a:buNone/>
              </a:pPr>
              <a:r>
                <a:t/>
              </a:r>
              <a:endParaRPr/>
            </a:p>
          </p:txBody>
        </p:sp>
        <p:sp>
          <p:nvSpPr>
            <p:cNvPr id="254" name="Google Shape;254;p21"/>
            <p:cNvSpPr txBox="1"/>
            <p:nvPr/>
          </p:nvSpPr>
          <p:spPr>
            <a:xfrm>
              <a:off x="4708895" y="955072"/>
              <a:ext cx="1760400" cy="469500"/>
            </a:xfrm>
            <a:prstGeom prst="rect">
              <a:avLst/>
            </a:prstGeom>
            <a:noFill/>
            <a:ln>
              <a:noFill/>
            </a:ln>
          </p:spPr>
          <p:txBody>
            <a:bodyPr anchorCtr="0" anchor="ctr" bIns="199325" lIns="199325" spcFirstLastPara="1" rIns="199325" wrap="square" tIns="199325">
              <a:noAutofit/>
            </a:bodyPr>
            <a:lstStyle/>
            <a:p>
              <a:pPr indent="0" lvl="0" marL="0" marR="0" rtl="0" algn="ctr">
                <a:lnSpc>
                  <a:spcPct val="90000"/>
                </a:lnSpc>
                <a:spcBef>
                  <a:spcPts val="0"/>
                </a:spcBef>
                <a:spcAft>
                  <a:spcPts val="0"/>
                </a:spcAft>
                <a:buClr>
                  <a:srgbClr val="000000"/>
                </a:buClr>
                <a:buSzPts val="2803"/>
                <a:buFont typeface="Arial"/>
                <a:buNone/>
              </a:pPr>
              <a:r>
                <a:rPr b="1" lang="en-US" sz="2602">
                  <a:latin typeface="Montserrat"/>
                  <a:ea typeface="Montserrat"/>
                  <a:cs typeface="Montserrat"/>
                  <a:sym typeface="Montserrat"/>
                </a:rPr>
                <a:t>Macrosystem</a:t>
              </a:r>
              <a:endParaRPr sz="1979">
                <a:latin typeface="Montserrat"/>
                <a:ea typeface="Montserrat"/>
                <a:cs typeface="Montserrat"/>
                <a:sym typeface="Montserrat"/>
              </a:endParaRPr>
            </a:p>
          </p:txBody>
        </p:sp>
        <p:sp>
          <p:nvSpPr>
            <p:cNvPr id="255" name="Google Shape;255;p21"/>
            <p:cNvSpPr/>
            <p:nvPr/>
          </p:nvSpPr>
          <p:spPr>
            <a:xfrm>
              <a:off x="3908318" y="1397381"/>
              <a:ext cx="3361500" cy="3361500"/>
            </a:xfrm>
            <a:prstGeom prst="ellipse">
              <a:avLst/>
            </a:prstGeom>
            <a:solidFill>
              <a:srgbClr val="EDAF9D"/>
            </a:solidFill>
            <a:ln cap="flat" cmpd="sng" w="29675">
              <a:solidFill>
                <a:srgbClr val="FFFFFF"/>
              </a:solidFill>
              <a:prstDash val="solid"/>
              <a:miter lim="800000"/>
              <a:headEnd len="sm" w="sm" type="none"/>
              <a:tailEnd len="sm" w="sm" type="none"/>
            </a:ln>
          </p:spPr>
          <p:txBody>
            <a:bodyPr anchorCtr="0" anchor="ctr" bIns="142350" lIns="142350" spcFirstLastPara="1" rIns="142350" wrap="square" tIns="142350">
              <a:noAutofit/>
            </a:bodyPr>
            <a:lstStyle/>
            <a:p>
              <a:pPr indent="0" lvl="0" marL="0" rtl="0" algn="l">
                <a:spcBef>
                  <a:spcPts val="0"/>
                </a:spcBef>
                <a:spcAft>
                  <a:spcPts val="0"/>
                </a:spcAft>
                <a:buNone/>
              </a:pPr>
              <a:r>
                <a:t/>
              </a:r>
              <a:endParaRPr/>
            </a:p>
          </p:txBody>
        </p:sp>
        <p:sp>
          <p:nvSpPr>
            <p:cNvPr id="256" name="Google Shape;256;p21"/>
            <p:cNvSpPr txBox="1"/>
            <p:nvPr/>
          </p:nvSpPr>
          <p:spPr>
            <a:xfrm>
              <a:off x="4719312" y="1679688"/>
              <a:ext cx="1739700" cy="463800"/>
            </a:xfrm>
            <a:prstGeom prst="rect">
              <a:avLst/>
            </a:prstGeom>
            <a:noFill/>
            <a:ln>
              <a:noFill/>
            </a:ln>
          </p:spPr>
          <p:txBody>
            <a:bodyPr anchorCtr="0" anchor="ctr" bIns="199325" lIns="199325" spcFirstLastPara="1" rIns="199325" wrap="square" tIns="199325">
              <a:noAutofit/>
            </a:bodyPr>
            <a:lstStyle/>
            <a:p>
              <a:pPr indent="0" lvl="0" marL="0" marR="0" rtl="0" algn="ctr">
                <a:lnSpc>
                  <a:spcPct val="90000"/>
                </a:lnSpc>
                <a:spcBef>
                  <a:spcPts val="0"/>
                </a:spcBef>
                <a:spcAft>
                  <a:spcPts val="0"/>
                </a:spcAft>
                <a:buClr>
                  <a:srgbClr val="000000"/>
                </a:buClr>
                <a:buSzPts val="2803"/>
                <a:buFont typeface="Arial"/>
                <a:buNone/>
              </a:pPr>
              <a:r>
                <a:rPr b="1" lang="en-US" sz="2602">
                  <a:latin typeface="Montserrat"/>
                  <a:ea typeface="Montserrat"/>
                  <a:cs typeface="Montserrat"/>
                  <a:sym typeface="Montserrat"/>
                </a:rPr>
                <a:t>Exosystem</a:t>
              </a:r>
              <a:endParaRPr b="1" sz="2135">
                <a:solidFill>
                  <a:srgbClr val="000000"/>
                </a:solidFill>
                <a:latin typeface="Montserrat"/>
                <a:ea typeface="Montserrat"/>
                <a:cs typeface="Montserrat"/>
                <a:sym typeface="Montserrat"/>
              </a:endParaRPr>
            </a:p>
          </p:txBody>
        </p:sp>
        <p:sp>
          <p:nvSpPr>
            <p:cNvPr id="257" name="Google Shape;257;p21"/>
            <p:cNvSpPr/>
            <p:nvPr/>
          </p:nvSpPr>
          <p:spPr>
            <a:xfrm>
              <a:off x="4268457" y="2144234"/>
              <a:ext cx="2641200" cy="2641200"/>
            </a:xfrm>
            <a:prstGeom prst="ellipse">
              <a:avLst/>
            </a:prstGeom>
            <a:solidFill>
              <a:srgbClr val="EDAF9D"/>
            </a:solidFill>
            <a:ln cap="flat" cmpd="sng" w="29675">
              <a:solidFill>
                <a:srgbClr val="FFFFFF"/>
              </a:solidFill>
              <a:prstDash val="solid"/>
              <a:miter lim="800000"/>
              <a:headEnd len="sm" w="sm" type="none"/>
              <a:tailEnd len="sm" w="sm" type="none"/>
            </a:ln>
          </p:spPr>
          <p:txBody>
            <a:bodyPr anchorCtr="0" anchor="ctr" bIns="142350" lIns="142350" spcFirstLastPara="1" rIns="142350" wrap="square" tIns="142350">
              <a:noAutofit/>
            </a:bodyPr>
            <a:lstStyle/>
            <a:p>
              <a:pPr indent="0" lvl="0" marL="0" rtl="0" algn="l">
                <a:spcBef>
                  <a:spcPts val="0"/>
                </a:spcBef>
                <a:spcAft>
                  <a:spcPts val="0"/>
                </a:spcAft>
                <a:buNone/>
              </a:pPr>
              <a:r>
                <a:t/>
              </a:r>
              <a:endParaRPr/>
            </a:p>
          </p:txBody>
        </p:sp>
        <p:sp>
          <p:nvSpPr>
            <p:cNvPr id="258" name="Google Shape;258;p21"/>
            <p:cNvSpPr txBox="1"/>
            <p:nvPr/>
          </p:nvSpPr>
          <p:spPr>
            <a:xfrm>
              <a:off x="4837517" y="2398612"/>
              <a:ext cx="1503000" cy="475500"/>
            </a:xfrm>
            <a:prstGeom prst="rect">
              <a:avLst/>
            </a:prstGeom>
            <a:noFill/>
            <a:ln>
              <a:noFill/>
            </a:ln>
          </p:spPr>
          <p:txBody>
            <a:bodyPr anchorCtr="0" anchor="ctr" bIns="177175" lIns="177175" spcFirstLastPara="1" rIns="177175" wrap="square" tIns="177175">
              <a:noAutofit/>
            </a:bodyPr>
            <a:lstStyle/>
            <a:p>
              <a:pPr indent="0" lvl="0" marL="0" marR="0" rtl="0" algn="ctr">
                <a:lnSpc>
                  <a:spcPct val="90000"/>
                </a:lnSpc>
                <a:spcBef>
                  <a:spcPts val="0"/>
                </a:spcBef>
                <a:spcAft>
                  <a:spcPts val="0"/>
                </a:spcAft>
                <a:buClr>
                  <a:srgbClr val="000000"/>
                </a:buClr>
                <a:buSzPts val="2491"/>
                <a:buFont typeface="Arial"/>
                <a:buNone/>
              </a:pPr>
              <a:r>
                <a:rPr b="1" lang="en-US" sz="2391">
                  <a:latin typeface="Montserrat"/>
                  <a:ea typeface="Montserrat"/>
                  <a:cs typeface="Montserrat"/>
                  <a:sym typeface="Montserrat"/>
                </a:rPr>
                <a:t>Mesosystem</a:t>
              </a:r>
              <a:endParaRPr b="1" sz="2235">
                <a:solidFill>
                  <a:srgbClr val="000000"/>
                </a:solidFill>
                <a:latin typeface="Montserrat"/>
                <a:ea typeface="Montserrat"/>
                <a:cs typeface="Montserrat"/>
                <a:sym typeface="Montserrat"/>
              </a:endParaRPr>
            </a:p>
          </p:txBody>
        </p:sp>
        <p:sp>
          <p:nvSpPr>
            <p:cNvPr id="259" name="Google Shape;259;p21"/>
            <p:cNvSpPr/>
            <p:nvPr/>
          </p:nvSpPr>
          <p:spPr>
            <a:xfrm>
              <a:off x="4628621" y="2881299"/>
              <a:ext cx="1920900" cy="1920900"/>
            </a:xfrm>
            <a:prstGeom prst="ellipse">
              <a:avLst/>
            </a:prstGeom>
            <a:solidFill>
              <a:srgbClr val="DC764E"/>
            </a:solidFill>
            <a:ln cap="flat" cmpd="sng" w="29675">
              <a:solidFill>
                <a:srgbClr val="FFFFFF"/>
              </a:solidFill>
              <a:prstDash val="solid"/>
              <a:miter lim="800000"/>
              <a:headEnd len="sm" w="sm" type="none"/>
              <a:tailEnd len="sm" w="sm" type="none"/>
            </a:ln>
          </p:spPr>
          <p:txBody>
            <a:bodyPr anchorCtr="0" anchor="ctr" bIns="142350" lIns="142350" spcFirstLastPara="1" rIns="142350" wrap="square" tIns="142350">
              <a:noAutofit/>
            </a:bodyPr>
            <a:lstStyle/>
            <a:p>
              <a:pPr indent="0" lvl="0" marL="0" rtl="0" algn="l">
                <a:spcBef>
                  <a:spcPts val="0"/>
                </a:spcBef>
                <a:spcAft>
                  <a:spcPts val="0"/>
                </a:spcAft>
                <a:buNone/>
              </a:pPr>
              <a:r>
                <a:t/>
              </a:r>
              <a:endParaRPr/>
            </a:p>
          </p:txBody>
        </p:sp>
        <p:sp>
          <p:nvSpPr>
            <p:cNvPr id="260" name="Google Shape;260;p21"/>
            <p:cNvSpPr txBox="1"/>
            <p:nvPr/>
          </p:nvSpPr>
          <p:spPr>
            <a:xfrm>
              <a:off x="4799265" y="3361604"/>
              <a:ext cx="1579500" cy="960300"/>
            </a:xfrm>
            <a:prstGeom prst="rect">
              <a:avLst/>
            </a:prstGeom>
            <a:noFill/>
            <a:ln>
              <a:noFill/>
            </a:ln>
          </p:spPr>
          <p:txBody>
            <a:bodyPr anchorCtr="0" anchor="ctr" bIns="155025" lIns="155025" spcFirstLastPara="1" rIns="155025" wrap="square" tIns="155025">
              <a:noAutofit/>
            </a:bodyPr>
            <a:lstStyle/>
            <a:p>
              <a:pPr indent="0" lvl="0" marL="0" marR="0" rtl="0" algn="ctr">
                <a:lnSpc>
                  <a:spcPct val="90000"/>
                </a:lnSpc>
                <a:spcBef>
                  <a:spcPts val="0"/>
                </a:spcBef>
                <a:spcAft>
                  <a:spcPts val="0"/>
                </a:spcAft>
                <a:buClr>
                  <a:srgbClr val="000000"/>
                </a:buClr>
                <a:buSzPts val="2180"/>
                <a:buFont typeface="Arial"/>
                <a:buNone/>
              </a:pPr>
              <a:r>
                <a:rPr b="1" lang="en-US" sz="2491">
                  <a:latin typeface="Montserrat"/>
                  <a:ea typeface="Montserrat"/>
                  <a:cs typeface="Montserrat"/>
                  <a:sym typeface="Montserrat"/>
                </a:rPr>
                <a:t>Microsystem</a:t>
              </a:r>
              <a:endParaRPr b="1" sz="2491">
                <a:solidFill>
                  <a:srgbClr val="000000"/>
                </a:solidFill>
                <a:latin typeface="Montserrat"/>
                <a:ea typeface="Montserrat"/>
                <a:cs typeface="Montserrat"/>
                <a:sym typeface="Montserrat"/>
              </a:endParaRPr>
            </a:p>
          </p:txBody>
        </p:sp>
      </p:grpSp>
      <p:cxnSp>
        <p:nvCxnSpPr>
          <p:cNvPr id="261" name="Google Shape;261;p21"/>
          <p:cNvCxnSpPr>
            <a:stCxn id="260" idx="3"/>
            <a:endCxn id="262" idx="1"/>
          </p:cNvCxnSpPr>
          <p:nvPr/>
        </p:nvCxnSpPr>
        <p:spPr>
          <a:xfrm>
            <a:off x="5356265" y="8259367"/>
            <a:ext cx="3226800" cy="1143600"/>
          </a:xfrm>
          <a:prstGeom prst="straightConnector1">
            <a:avLst/>
          </a:prstGeom>
          <a:noFill/>
          <a:ln cap="flat" cmpd="sng" w="29675">
            <a:solidFill>
              <a:srgbClr val="156082"/>
            </a:solidFill>
            <a:prstDash val="solid"/>
            <a:miter lim="800000"/>
            <a:headEnd len="sm" w="sm" type="none"/>
            <a:tailEnd len="sm" w="sm" type="none"/>
          </a:ln>
        </p:spPr>
      </p:cxnSp>
      <p:cxnSp>
        <p:nvCxnSpPr>
          <p:cNvPr id="263" name="Google Shape;263;p21"/>
          <p:cNvCxnSpPr>
            <a:stCxn id="258" idx="3"/>
            <a:endCxn id="264" idx="1"/>
          </p:cNvCxnSpPr>
          <p:nvPr/>
        </p:nvCxnSpPr>
        <p:spPr>
          <a:xfrm>
            <a:off x="5296708" y="6382451"/>
            <a:ext cx="3361800" cy="1619100"/>
          </a:xfrm>
          <a:prstGeom prst="straightConnector1">
            <a:avLst/>
          </a:prstGeom>
          <a:noFill/>
          <a:ln cap="flat" cmpd="sng" w="29675">
            <a:solidFill>
              <a:srgbClr val="156082"/>
            </a:solidFill>
            <a:prstDash val="solid"/>
            <a:miter lim="800000"/>
            <a:headEnd len="sm" w="sm" type="none"/>
            <a:tailEnd len="sm" w="sm" type="none"/>
          </a:ln>
        </p:spPr>
      </p:cxnSp>
      <p:cxnSp>
        <p:nvCxnSpPr>
          <p:cNvPr id="265" name="Google Shape;265;p21"/>
          <p:cNvCxnSpPr>
            <a:stCxn id="256" idx="3"/>
            <a:endCxn id="266" idx="1"/>
          </p:cNvCxnSpPr>
          <p:nvPr/>
        </p:nvCxnSpPr>
        <p:spPr>
          <a:xfrm>
            <a:off x="5481217" y="5253905"/>
            <a:ext cx="3102000" cy="892500"/>
          </a:xfrm>
          <a:prstGeom prst="straightConnector1">
            <a:avLst/>
          </a:prstGeom>
          <a:noFill/>
          <a:ln cap="flat" cmpd="sng" w="29675">
            <a:solidFill>
              <a:srgbClr val="156082"/>
            </a:solidFill>
            <a:prstDash val="solid"/>
            <a:miter lim="800000"/>
            <a:headEnd len="sm" w="sm" type="none"/>
            <a:tailEnd len="sm" w="sm" type="none"/>
          </a:ln>
        </p:spPr>
      </p:cxnSp>
      <p:cxnSp>
        <p:nvCxnSpPr>
          <p:cNvPr id="267" name="Google Shape;267;p21"/>
          <p:cNvCxnSpPr>
            <a:stCxn id="254" idx="3"/>
            <a:endCxn id="268" idx="1"/>
          </p:cNvCxnSpPr>
          <p:nvPr/>
        </p:nvCxnSpPr>
        <p:spPr>
          <a:xfrm>
            <a:off x="5497229" y="4130042"/>
            <a:ext cx="3085800" cy="109800"/>
          </a:xfrm>
          <a:prstGeom prst="straightConnector1">
            <a:avLst/>
          </a:prstGeom>
          <a:noFill/>
          <a:ln cap="flat" cmpd="sng" w="29675">
            <a:solidFill>
              <a:srgbClr val="156082"/>
            </a:solidFill>
            <a:prstDash val="solid"/>
            <a:miter lim="800000"/>
            <a:headEnd len="sm" w="sm" type="none"/>
            <a:tailEnd len="sm" w="sm" type="none"/>
          </a:ln>
        </p:spPr>
      </p:cxnSp>
      <p:sp>
        <p:nvSpPr>
          <p:cNvPr id="262" name="Google Shape;262;p21"/>
          <p:cNvSpPr txBox="1"/>
          <p:nvPr/>
        </p:nvSpPr>
        <p:spPr>
          <a:xfrm>
            <a:off x="8583077" y="8777113"/>
            <a:ext cx="8999400" cy="1251900"/>
          </a:xfrm>
          <a:prstGeom prst="rect">
            <a:avLst/>
          </a:prstGeom>
          <a:noFill/>
          <a:ln>
            <a:noFill/>
          </a:ln>
        </p:spPr>
        <p:txBody>
          <a:bodyPr anchorCtr="0" anchor="t" bIns="71150" lIns="142350" spcFirstLastPara="1" rIns="142350" wrap="square" tIns="71150">
            <a:spAutoFit/>
          </a:bodyPr>
          <a:lstStyle/>
          <a:p>
            <a:pPr indent="0" lvl="0" marL="0" marR="0" rtl="0" algn="l">
              <a:spcBef>
                <a:spcPts val="0"/>
              </a:spcBef>
              <a:spcAft>
                <a:spcPts val="0"/>
              </a:spcAft>
              <a:buNone/>
            </a:pPr>
            <a:r>
              <a:rPr b="1" lang="en-US" sz="2400">
                <a:latin typeface="Montserrat"/>
                <a:ea typeface="Montserrat"/>
                <a:cs typeface="Montserrat"/>
                <a:sym typeface="Montserrat"/>
              </a:rPr>
              <a:t>Individual People</a:t>
            </a:r>
            <a:r>
              <a:rPr b="1" lang="en-US" sz="2400">
                <a:solidFill>
                  <a:srgbClr val="000000"/>
                </a:solidFill>
                <a:latin typeface="Montserrat"/>
                <a:ea typeface="Montserrat"/>
                <a:cs typeface="Montserrat"/>
                <a:sym typeface="Montserrat"/>
              </a:rPr>
              <a:t>:</a:t>
            </a:r>
            <a:endParaRPr sz="2400">
              <a:latin typeface="Montserrat"/>
              <a:ea typeface="Montserrat"/>
              <a:cs typeface="Montserrat"/>
              <a:sym typeface="Montserrat"/>
            </a:endParaRPr>
          </a:p>
          <a:p>
            <a:pPr indent="0" lvl="0" marL="0" marR="0" rtl="0" algn="l">
              <a:spcBef>
                <a:spcPts val="0"/>
              </a:spcBef>
              <a:spcAft>
                <a:spcPts val="0"/>
              </a:spcAft>
              <a:buNone/>
            </a:pPr>
            <a:r>
              <a:rPr lang="en-US" sz="2400">
                <a:latin typeface="Montserrat"/>
                <a:ea typeface="Montserrat"/>
                <a:cs typeface="Montserrat"/>
                <a:sym typeface="Montserrat"/>
              </a:rPr>
              <a:t>Individual perceptions of belonging, Individual language acquisition.</a:t>
            </a:r>
            <a:endParaRPr sz="2400">
              <a:latin typeface="Montserrat"/>
              <a:ea typeface="Montserrat"/>
              <a:cs typeface="Montserrat"/>
              <a:sym typeface="Montserrat"/>
            </a:endParaRPr>
          </a:p>
        </p:txBody>
      </p:sp>
      <p:sp>
        <p:nvSpPr>
          <p:cNvPr id="264" name="Google Shape;264;p21"/>
          <p:cNvSpPr txBox="1"/>
          <p:nvPr/>
        </p:nvSpPr>
        <p:spPr>
          <a:xfrm>
            <a:off x="8658499" y="7375600"/>
            <a:ext cx="9402900" cy="1251900"/>
          </a:xfrm>
          <a:prstGeom prst="rect">
            <a:avLst/>
          </a:prstGeom>
          <a:noFill/>
          <a:ln>
            <a:noFill/>
          </a:ln>
        </p:spPr>
        <p:txBody>
          <a:bodyPr anchorCtr="0" anchor="t" bIns="71150" lIns="142350" spcFirstLastPara="1" rIns="142350" wrap="square" tIns="71150">
            <a:spAutoFit/>
          </a:bodyPr>
          <a:lstStyle/>
          <a:p>
            <a:pPr indent="0" lvl="0" marL="0" marR="0" rtl="0" algn="l">
              <a:spcBef>
                <a:spcPts val="0"/>
              </a:spcBef>
              <a:spcAft>
                <a:spcPts val="0"/>
              </a:spcAft>
              <a:buNone/>
            </a:pPr>
            <a:r>
              <a:rPr b="1" lang="en-US" sz="2400">
                <a:solidFill>
                  <a:srgbClr val="000000"/>
                </a:solidFill>
                <a:latin typeface="Montserrat"/>
                <a:ea typeface="Montserrat"/>
                <a:cs typeface="Montserrat"/>
                <a:sym typeface="Montserrat"/>
              </a:rPr>
              <a:t>Relationships between Individuals:</a:t>
            </a:r>
            <a:endParaRPr sz="2400">
              <a:latin typeface="Montserrat"/>
              <a:ea typeface="Montserrat"/>
              <a:cs typeface="Montserrat"/>
              <a:sym typeface="Montserrat"/>
            </a:endParaRPr>
          </a:p>
          <a:p>
            <a:pPr indent="0" lvl="0" marL="0" marR="0" rtl="0" algn="l">
              <a:spcBef>
                <a:spcPts val="0"/>
              </a:spcBef>
              <a:spcAft>
                <a:spcPts val="0"/>
              </a:spcAft>
              <a:buNone/>
            </a:pPr>
            <a:r>
              <a:rPr lang="en-US" sz="2400">
                <a:solidFill>
                  <a:srgbClr val="000000"/>
                </a:solidFill>
                <a:latin typeface="Montserrat"/>
                <a:ea typeface="Montserrat"/>
                <a:cs typeface="Montserrat"/>
                <a:sym typeface="Montserrat"/>
              </a:rPr>
              <a:t>Peer-to-Peer &amp; Student-Teacher Relationships,</a:t>
            </a:r>
            <a:r>
              <a:rPr lang="en-US" sz="2400">
                <a:latin typeface="Montserrat"/>
                <a:ea typeface="Montserrat"/>
                <a:cs typeface="Montserrat"/>
                <a:sym typeface="Montserrat"/>
              </a:rPr>
              <a:t> </a:t>
            </a:r>
            <a:r>
              <a:rPr lang="en-US" sz="2400">
                <a:solidFill>
                  <a:schemeClr val="dk1"/>
                </a:solidFill>
                <a:latin typeface="Montserrat"/>
                <a:ea typeface="Montserrat"/>
                <a:cs typeface="Montserrat"/>
                <a:sym typeface="Montserrat"/>
              </a:rPr>
              <a:t>Unfamiliar educational context (e.g., U.S.).</a:t>
            </a:r>
            <a:endParaRPr sz="2400">
              <a:latin typeface="Montserrat"/>
              <a:ea typeface="Montserrat"/>
              <a:cs typeface="Montserrat"/>
              <a:sym typeface="Montserrat"/>
            </a:endParaRPr>
          </a:p>
        </p:txBody>
      </p:sp>
      <p:sp>
        <p:nvSpPr>
          <p:cNvPr id="266" name="Google Shape;266;p21"/>
          <p:cNvSpPr txBox="1"/>
          <p:nvPr/>
        </p:nvSpPr>
        <p:spPr>
          <a:xfrm>
            <a:off x="8583075" y="5335763"/>
            <a:ext cx="8999400" cy="1621500"/>
          </a:xfrm>
          <a:prstGeom prst="rect">
            <a:avLst/>
          </a:prstGeom>
          <a:noFill/>
          <a:ln>
            <a:noFill/>
          </a:ln>
        </p:spPr>
        <p:txBody>
          <a:bodyPr anchorCtr="0" anchor="t" bIns="71150" lIns="142350" spcFirstLastPara="1" rIns="142350" wrap="square" tIns="71150">
            <a:spAutoFit/>
          </a:bodyPr>
          <a:lstStyle/>
          <a:p>
            <a:pPr indent="0" lvl="0" marL="0" marR="0" rtl="0" algn="l">
              <a:spcBef>
                <a:spcPts val="0"/>
              </a:spcBef>
              <a:spcAft>
                <a:spcPts val="0"/>
              </a:spcAft>
              <a:buNone/>
            </a:pPr>
            <a:r>
              <a:rPr b="1" lang="en-US" sz="2400">
                <a:solidFill>
                  <a:srgbClr val="000000"/>
                </a:solidFill>
                <a:latin typeface="Montserrat"/>
                <a:ea typeface="Montserrat"/>
                <a:cs typeface="Montserrat"/>
                <a:sym typeface="Montserrat"/>
              </a:rPr>
              <a:t>Indirect Influence on Students &amp; Schools:</a:t>
            </a:r>
            <a:endParaRPr sz="2400">
              <a:latin typeface="Montserrat"/>
              <a:ea typeface="Montserrat"/>
              <a:cs typeface="Montserrat"/>
              <a:sym typeface="Montserrat"/>
            </a:endParaRPr>
          </a:p>
          <a:p>
            <a:pPr indent="0" lvl="0" marL="0" marR="0" rtl="0" algn="l">
              <a:spcBef>
                <a:spcPts val="0"/>
              </a:spcBef>
              <a:spcAft>
                <a:spcPts val="0"/>
              </a:spcAft>
              <a:buNone/>
            </a:pPr>
            <a:r>
              <a:rPr lang="en-US" sz="2400">
                <a:solidFill>
                  <a:srgbClr val="000000"/>
                </a:solidFill>
                <a:latin typeface="Montserrat"/>
                <a:ea typeface="Montserrat"/>
                <a:cs typeface="Montserrat"/>
                <a:sym typeface="Montserrat"/>
              </a:rPr>
              <a:t>Government (District, Local, State, Federal) Policies Affecting Migration</a:t>
            </a:r>
            <a:r>
              <a:rPr lang="en-US" sz="2400">
                <a:latin typeface="Montserrat"/>
                <a:ea typeface="Montserrat"/>
                <a:cs typeface="Montserrat"/>
                <a:sym typeface="Montserrat"/>
              </a:rPr>
              <a:t>,</a:t>
            </a:r>
            <a:r>
              <a:rPr lang="en-US" sz="2400">
                <a:solidFill>
                  <a:srgbClr val="000000"/>
                </a:solidFill>
                <a:latin typeface="Montserrat"/>
                <a:ea typeface="Montserrat"/>
                <a:cs typeface="Montserrat"/>
                <a:sym typeface="Montserrat"/>
              </a:rPr>
              <a:t> Newcomers, and Belonging. </a:t>
            </a:r>
            <a:r>
              <a:rPr lang="en-US" sz="2400">
                <a:latin typeface="Montserrat"/>
                <a:ea typeface="Montserrat"/>
                <a:cs typeface="Montserrat"/>
                <a:sym typeface="Montserrat"/>
              </a:rPr>
              <a:t>School policy that helps or hinders belonging.</a:t>
            </a:r>
            <a:endParaRPr sz="2400">
              <a:latin typeface="Montserrat"/>
              <a:ea typeface="Montserrat"/>
              <a:cs typeface="Montserrat"/>
              <a:sym typeface="Montserrat"/>
            </a:endParaRPr>
          </a:p>
        </p:txBody>
      </p:sp>
      <p:sp>
        <p:nvSpPr>
          <p:cNvPr id="268" name="Google Shape;268;p21"/>
          <p:cNvSpPr txBox="1"/>
          <p:nvPr/>
        </p:nvSpPr>
        <p:spPr>
          <a:xfrm>
            <a:off x="8583049" y="3429000"/>
            <a:ext cx="9553800" cy="1621500"/>
          </a:xfrm>
          <a:prstGeom prst="rect">
            <a:avLst/>
          </a:prstGeom>
          <a:noFill/>
          <a:ln>
            <a:noFill/>
          </a:ln>
        </p:spPr>
        <p:txBody>
          <a:bodyPr anchorCtr="0" anchor="t" bIns="71150" lIns="142350" spcFirstLastPara="1" rIns="142350" wrap="square" tIns="71150">
            <a:spAutoFit/>
          </a:bodyPr>
          <a:lstStyle/>
          <a:p>
            <a:pPr indent="0" lvl="0" marL="0" marR="0" rtl="0" algn="l">
              <a:spcBef>
                <a:spcPts val="0"/>
              </a:spcBef>
              <a:spcAft>
                <a:spcPts val="0"/>
              </a:spcAft>
              <a:buNone/>
            </a:pPr>
            <a:r>
              <a:rPr b="1" lang="en-US" sz="2400">
                <a:solidFill>
                  <a:srgbClr val="000000"/>
                </a:solidFill>
                <a:latin typeface="Montserrat"/>
                <a:ea typeface="Montserrat"/>
                <a:cs typeface="Montserrat"/>
                <a:sym typeface="Montserrat"/>
              </a:rPr>
              <a:t>Broader Culture:</a:t>
            </a:r>
            <a:endParaRPr sz="2400">
              <a:latin typeface="Montserrat"/>
              <a:ea typeface="Montserrat"/>
              <a:cs typeface="Montserrat"/>
              <a:sym typeface="Montserrat"/>
            </a:endParaRPr>
          </a:p>
          <a:p>
            <a:pPr indent="0" lvl="0" marL="0" marR="0" rtl="0" algn="l">
              <a:spcBef>
                <a:spcPts val="0"/>
              </a:spcBef>
              <a:spcAft>
                <a:spcPts val="0"/>
              </a:spcAft>
              <a:buNone/>
            </a:pPr>
            <a:r>
              <a:rPr lang="en-US" sz="2400">
                <a:solidFill>
                  <a:srgbClr val="000000"/>
                </a:solidFill>
                <a:latin typeface="Montserrat"/>
                <a:ea typeface="Montserrat"/>
                <a:cs typeface="Montserrat"/>
                <a:sym typeface="Montserrat"/>
              </a:rPr>
              <a:t>Differences in </a:t>
            </a:r>
            <a:r>
              <a:rPr lang="en-US" sz="2400">
                <a:latin typeface="Montserrat"/>
                <a:ea typeface="Montserrat"/>
                <a:cs typeface="Montserrat"/>
                <a:sym typeface="Montserrat"/>
              </a:rPr>
              <a:t>n</a:t>
            </a:r>
            <a:r>
              <a:rPr lang="en-US" sz="2400">
                <a:solidFill>
                  <a:srgbClr val="000000"/>
                </a:solidFill>
                <a:latin typeface="Montserrat"/>
                <a:ea typeface="Montserrat"/>
                <a:cs typeface="Montserrat"/>
                <a:sym typeface="Montserrat"/>
              </a:rPr>
              <a:t>orms and </a:t>
            </a:r>
            <a:r>
              <a:rPr lang="en-US" sz="2400">
                <a:latin typeface="Montserrat"/>
                <a:ea typeface="Montserrat"/>
                <a:cs typeface="Montserrat"/>
                <a:sym typeface="Montserrat"/>
              </a:rPr>
              <a:t>v</a:t>
            </a:r>
            <a:r>
              <a:rPr lang="en-US" sz="2400">
                <a:solidFill>
                  <a:srgbClr val="000000"/>
                </a:solidFill>
                <a:latin typeface="Montserrat"/>
                <a:ea typeface="Montserrat"/>
                <a:cs typeface="Montserrat"/>
                <a:sym typeface="Montserrat"/>
              </a:rPr>
              <a:t>iews </a:t>
            </a:r>
            <a:r>
              <a:rPr lang="en-US" sz="2400">
                <a:latin typeface="Montserrat"/>
                <a:ea typeface="Montserrat"/>
                <a:cs typeface="Montserrat"/>
                <a:sym typeface="Montserrat"/>
              </a:rPr>
              <a:t>a</a:t>
            </a:r>
            <a:r>
              <a:rPr lang="en-US" sz="2400">
                <a:solidFill>
                  <a:srgbClr val="000000"/>
                </a:solidFill>
                <a:latin typeface="Montserrat"/>
                <a:ea typeface="Montserrat"/>
                <a:cs typeface="Montserrat"/>
                <a:sym typeface="Montserrat"/>
              </a:rPr>
              <a:t>bout </a:t>
            </a:r>
            <a:r>
              <a:rPr lang="en-US" sz="2400">
                <a:latin typeface="Montserrat"/>
                <a:ea typeface="Montserrat"/>
                <a:cs typeface="Montserrat"/>
                <a:sym typeface="Montserrat"/>
              </a:rPr>
              <a:t>s</a:t>
            </a:r>
            <a:r>
              <a:rPr lang="en-US" sz="2400">
                <a:solidFill>
                  <a:srgbClr val="000000"/>
                </a:solidFill>
                <a:latin typeface="Montserrat"/>
                <a:ea typeface="Montserrat"/>
                <a:cs typeface="Montserrat"/>
                <a:sym typeface="Montserrat"/>
              </a:rPr>
              <a:t>chooling </a:t>
            </a:r>
            <a:r>
              <a:rPr lang="en-US" sz="2400">
                <a:latin typeface="Montserrat"/>
                <a:ea typeface="Montserrat"/>
                <a:cs typeface="Montserrat"/>
                <a:sym typeface="Montserrat"/>
              </a:rPr>
              <a:t>b</a:t>
            </a:r>
            <a:r>
              <a:rPr lang="en-US" sz="2400">
                <a:solidFill>
                  <a:srgbClr val="000000"/>
                </a:solidFill>
                <a:latin typeface="Montserrat"/>
                <a:ea typeface="Montserrat"/>
                <a:cs typeface="Montserrat"/>
                <a:sym typeface="Montserrat"/>
              </a:rPr>
              <a:t>etween U.S. and </a:t>
            </a:r>
            <a:r>
              <a:rPr lang="en-US" sz="2400">
                <a:latin typeface="Montserrat"/>
                <a:ea typeface="Montserrat"/>
                <a:cs typeface="Montserrat"/>
                <a:sym typeface="Montserrat"/>
              </a:rPr>
              <a:t>c</a:t>
            </a:r>
            <a:r>
              <a:rPr lang="en-US" sz="2400">
                <a:solidFill>
                  <a:srgbClr val="000000"/>
                </a:solidFill>
                <a:latin typeface="Montserrat"/>
                <a:ea typeface="Montserrat"/>
                <a:cs typeface="Montserrat"/>
                <a:sym typeface="Montserrat"/>
              </a:rPr>
              <a:t>ountry of </a:t>
            </a:r>
            <a:r>
              <a:rPr lang="en-US" sz="2400">
                <a:latin typeface="Montserrat"/>
                <a:ea typeface="Montserrat"/>
                <a:cs typeface="Montserrat"/>
                <a:sym typeface="Montserrat"/>
              </a:rPr>
              <a:t>o</a:t>
            </a:r>
            <a:r>
              <a:rPr lang="en-US" sz="2400">
                <a:solidFill>
                  <a:srgbClr val="000000"/>
                </a:solidFill>
                <a:latin typeface="Montserrat"/>
                <a:ea typeface="Montserrat"/>
                <a:cs typeface="Montserrat"/>
                <a:sym typeface="Montserrat"/>
              </a:rPr>
              <a:t>rigin</a:t>
            </a:r>
            <a:r>
              <a:rPr lang="en-US" sz="2400">
                <a:latin typeface="Montserrat"/>
                <a:ea typeface="Montserrat"/>
                <a:cs typeface="Montserrat"/>
                <a:sym typeface="Montserrat"/>
              </a:rPr>
              <a:t>.</a:t>
            </a:r>
            <a:r>
              <a:rPr lang="en-US" sz="2400">
                <a:solidFill>
                  <a:srgbClr val="000000"/>
                </a:solidFill>
                <a:latin typeface="Montserrat"/>
                <a:ea typeface="Montserrat"/>
                <a:cs typeface="Montserrat"/>
                <a:sym typeface="Montserrat"/>
              </a:rPr>
              <a:t> Embr</a:t>
            </a:r>
            <a:r>
              <a:rPr lang="en-US" sz="2400">
                <a:latin typeface="Montserrat"/>
                <a:ea typeface="Montserrat"/>
                <a:cs typeface="Montserrat"/>
                <a:sym typeface="Montserrat"/>
              </a:rPr>
              <a:t>asure, not erasure, of newcomers’ cultures.</a:t>
            </a:r>
            <a:endParaRPr sz="2400">
              <a:latin typeface="Montserrat"/>
              <a:ea typeface="Montserrat"/>
              <a:cs typeface="Montserrat"/>
              <a:sym typeface="Montserrat"/>
            </a:endParaRPr>
          </a:p>
        </p:txBody>
      </p:sp>
      <p:cxnSp>
        <p:nvCxnSpPr>
          <p:cNvPr id="269" name="Google Shape;269;p21"/>
          <p:cNvCxnSpPr>
            <a:stCxn id="252" idx="3"/>
            <a:endCxn id="270" idx="1"/>
          </p:cNvCxnSpPr>
          <p:nvPr/>
        </p:nvCxnSpPr>
        <p:spPr>
          <a:xfrm flipH="1" rot="10800000">
            <a:off x="5622058" y="2579588"/>
            <a:ext cx="2961000" cy="320400"/>
          </a:xfrm>
          <a:prstGeom prst="straightConnector1">
            <a:avLst/>
          </a:prstGeom>
          <a:noFill/>
          <a:ln cap="flat" cmpd="sng" w="29675">
            <a:solidFill>
              <a:srgbClr val="156082"/>
            </a:solidFill>
            <a:prstDash val="solid"/>
            <a:miter lim="800000"/>
            <a:headEnd len="sm" w="sm" type="none"/>
            <a:tailEnd len="sm" w="sm" type="none"/>
          </a:ln>
        </p:spPr>
      </p:cxnSp>
      <p:sp>
        <p:nvSpPr>
          <p:cNvPr id="270" name="Google Shape;270;p21"/>
          <p:cNvSpPr txBox="1"/>
          <p:nvPr/>
        </p:nvSpPr>
        <p:spPr>
          <a:xfrm>
            <a:off x="8583076" y="1953625"/>
            <a:ext cx="9402900" cy="1251900"/>
          </a:xfrm>
          <a:prstGeom prst="rect">
            <a:avLst/>
          </a:prstGeom>
          <a:noFill/>
          <a:ln>
            <a:noFill/>
          </a:ln>
        </p:spPr>
        <p:txBody>
          <a:bodyPr anchorCtr="0" anchor="t" bIns="71150" lIns="142350" spcFirstLastPara="1" rIns="142350" wrap="square" tIns="71150">
            <a:spAutoFit/>
          </a:bodyPr>
          <a:lstStyle/>
          <a:p>
            <a:pPr indent="0" lvl="0" marL="0" marR="0" rtl="0" algn="l">
              <a:spcBef>
                <a:spcPts val="0"/>
              </a:spcBef>
              <a:spcAft>
                <a:spcPts val="0"/>
              </a:spcAft>
              <a:buNone/>
            </a:pPr>
            <a:r>
              <a:rPr b="1" lang="en-US" sz="2400">
                <a:solidFill>
                  <a:srgbClr val="000000"/>
                </a:solidFill>
                <a:latin typeface="Montserrat"/>
                <a:ea typeface="Montserrat"/>
                <a:cs typeface="Montserrat"/>
                <a:sym typeface="Montserrat"/>
              </a:rPr>
              <a:t>Changes in Environment Over Time:</a:t>
            </a:r>
            <a:endParaRPr sz="2400">
              <a:latin typeface="Montserrat"/>
              <a:ea typeface="Montserrat"/>
              <a:cs typeface="Montserrat"/>
              <a:sym typeface="Montserrat"/>
            </a:endParaRPr>
          </a:p>
          <a:p>
            <a:pPr indent="0" lvl="0" marL="0" marR="0" rtl="0" algn="l">
              <a:spcBef>
                <a:spcPts val="0"/>
              </a:spcBef>
              <a:spcAft>
                <a:spcPts val="0"/>
              </a:spcAft>
              <a:buNone/>
            </a:pPr>
            <a:r>
              <a:rPr lang="en-US" sz="2400">
                <a:solidFill>
                  <a:srgbClr val="000000"/>
                </a:solidFill>
                <a:latin typeface="Montserrat"/>
                <a:ea typeface="Montserrat"/>
                <a:cs typeface="Montserrat"/>
                <a:sym typeface="Montserrat"/>
              </a:rPr>
              <a:t>Educational </a:t>
            </a:r>
            <a:r>
              <a:rPr lang="en-US" sz="2400">
                <a:latin typeface="Montserrat"/>
                <a:ea typeface="Montserrat"/>
                <a:cs typeface="Montserrat"/>
                <a:sym typeface="Montserrat"/>
              </a:rPr>
              <a:t>d</a:t>
            </a:r>
            <a:r>
              <a:rPr lang="en-US" sz="2400">
                <a:solidFill>
                  <a:srgbClr val="000000"/>
                </a:solidFill>
                <a:latin typeface="Montserrat"/>
                <a:ea typeface="Montserrat"/>
                <a:cs typeface="Montserrat"/>
                <a:sym typeface="Montserrat"/>
              </a:rPr>
              <a:t>isruption, </a:t>
            </a:r>
            <a:r>
              <a:rPr lang="en-US" sz="2400">
                <a:latin typeface="Montserrat"/>
                <a:ea typeface="Montserrat"/>
                <a:cs typeface="Montserrat"/>
                <a:sym typeface="Montserrat"/>
              </a:rPr>
              <a:t>m</a:t>
            </a:r>
            <a:r>
              <a:rPr lang="en-US" sz="2400">
                <a:solidFill>
                  <a:srgbClr val="000000"/>
                </a:solidFill>
                <a:latin typeface="Montserrat"/>
                <a:ea typeface="Montserrat"/>
                <a:cs typeface="Montserrat"/>
                <a:sym typeface="Montserrat"/>
              </a:rPr>
              <a:t>igration, cultural and </a:t>
            </a:r>
            <a:r>
              <a:rPr lang="en-US" sz="2400">
                <a:latin typeface="Montserrat"/>
                <a:ea typeface="Montserrat"/>
                <a:cs typeface="Montserrat"/>
                <a:sym typeface="Montserrat"/>
              </a:rPr>
              <a:t>d</a:t>
            </a:r>
            <a:r>
              <a:rPr lang="en-US" sz="2400">
                <a:solidFill>
                  <a:srgbClr val="000000"/>
                </a:solidFill>
                <a:latin typeface="Montserrat"/>
                <a:ea typeface="Montserrat"/>
                <a:cs typeface="Montserrat"/>
                <a:sym typeface="Montserrat"/>
              </a:rPr>
              <a:t>emographic </a:t>
            </a:r>
            <a:r>
              <a:rPr lang="en-US" sz="2400">
                <a:latin typeface="Montserrat"/>
                <a:ea typeface="Montserrat"/>
                <a:cs typeface="Montserrat"/>
                <a:sym typeface="Montserrat"/>
              </a:rPr>
              <a:t>c</a:t>
            </a:r>
            <a:r>
              <a:rPr lang="en-US" sz="2400">
                <a:solidFill>
                  <a:srgbClr val="000000"/>
                </a:solidFill>
                <a:latin typeface="Montserrat"/>
                <a:ea typeface="Montserrat"/>
                <a:cs typeface="Montserrat"/>
                <a:sym typeface="Montserrat"/>
              </a:rPr>
              <a:t>hanges </a:t>
            </a:r>
            <a:r>
              <a:rPr lang="en-US" sz="2400">
                <a:latin typeface="Montserrat"/>
                <a:ea typeface="Montserrat"/>
                <a:cs typeface="Montserrat"/>
                <a:sym typeface="Montserrat"/>
              </a:rPr>
              <a:t>over time.</a:t>
            </a:r>
            <a:endParaRPr sz="24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2"/>
          <p:cNvSpPr txBox="1"/>
          <p:nvPr>
            <p:ph type="title"/>
          </p:nvPr>
        </p:nvSpPr>
        <p:spPr>
          <a:xfrm>
            <a:off x="623400" y="890050"/>
            <a:ext cx="10777200" cy="1145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3D3B39"/>
                </a:solidFill>
                <a:latin typeface="Yeseva One"/>
                <a:ea typeface="Yeseva One"/>
                <a:cs typeface="Yeseva One"/>
                <a:sym typeface="Yeseva One"/>
              </a:rPr>
              <a:t>Literature on ELD Approaches</a:t>
            </a:r>
            <a:endParaRPr>
              <a:latin typeface="Yeseva One"/>
              <a:ea typeface="Yeseva One"/>
              <a:cs typeface="Yeseva One"/>
              <a:sym typeface="Yeseva One"/>
            </a:endParaRPr>
          </a:p>
        </p:txBody>
      </p:sp>
      <p:sp>
        <p:nvSpPr>
          <p:cNvPr id="276" name="Google Shape;276;p22"/>
          <p:cNvSpPr txBox="1"/>
          <p:nvPr>
            <p:ph idx="1" type="body"/>
          </p:nvPr>
        </p:nvSpPr>
        <p:spPr>
          <a:xfrm>
            <a:off x="623400" y="1972525"/>
            <a:ext cx="17041200" cy="1654800"/>
          </a:xfrm>
          <a:prstGeom prst="rect">
            <a:avLst/>
          </a:prstGeom>
        </p:spPr>
        <p:txBody>
          <a:bodyPr anchorCtr="0" anchor="t" bIns="45700" lIns="91425" spcFirstLastPara="1" rIns="91425" wrap="square" tIns="45700">
            <a:normAutofit/>
          </a:bodyPr>
          <a:lstStyle/>
          <a:p>
            <a:pPr indent="0" lvl="0" marL="0" rtl="0" algn="l">
              <a:spcBef>
                <a:spcPts val="640"/>
              </a:spcBef>
              <a:spcAft>
                <a:spcPts val="0"/>
              </a:spcAft>
              <a:buNone/>
            </a:pPr>
            <a:r>
              <a:rPr b="1" lang="en-US" sz="2400">
                <a:latin typeface="Montserrat"/>
                <a:ea typeface="Montserrat"/>
                <a:cs typeface="Montserrat"/>
                <a:sym typeface="Montserrat"/>
              </a:rPr>
              <a:t>Wolf-Greenberg, M., Horvath, T., &amp; Krimmel, E. </a:t>
            </a:r>
            <a:r>
              <a:rPr b="1" lang="en-US" sz="2400">
                <a:latin typeface="Montserrat"/>
                <a:ea typeface="Montserrat"/>
                <a:cs typeface="Montserrat"/>
                <a:sym typeface="Montserrat"/>
              </a:rPr>
              <a:t>F</a:t>
            </a:r>
            <a:r>
              <a:rPr b="1" lang="en-US" sz="2400">
                <a:latin typeface="Montserrat"/>
                <a:ea typeface="Montserrat"/>
                <a:cs typeface="Montserrat"/>
                <a:sym typeface="Montserrat"/>
              </a:rPr>
              <a:t>. (2022). Three Steps to Create a Designated ELD Curriculum Aligned to Academic Content. </a:t>
            </a:r>
            <a:r>
              <a:rPr b="1" i="1" lang="en-US" sz="2400">
                <a:latin typeface="Montserrat"/>
                <a:ea typeface="Montserrat"/>
                <a:cs typeface="Montserrat"/>
                <a:sym typeface="Montserrat"/>
              </a:rPr>
              <a:t>Journal of English Learner Education</a:t>
            </a:r>
            <a:r>
              <a:rPr b="1" lang="en-US" sz="2400">
                <a:latin typeface="Montserrat"/>
                <a:ea typeface="Montserrat"/>
                <a:cs typeface="Montserrat"/>
                <a:sym typeface="Montserrat"/>
              </a:rPr>
              <a:t>.</a:t>
            </a:r>
            <a:endParaRPr b="1" sz="2400">
              <a:latin typeface="Montserrat"/>
              <a:ea typeface="Montserrat"/>
              <a:cs typeface="Montserrat"/>
              <a:sym typeface="Montserrat"/>
            </a:endParaRPr>
          </a:p>
        </p:txBody>
      </p:sp>
      <p:pic>
        <p:nvPicPr>
          <p:cNvPr id="277" name="Google Shape;277;p22" title="Screenshot 2025-12-03 at 11.51.05 PM.png"/>
          <p:cNvPicPr preferRelativeResize="0"/>
          <p:nvPr/>
        </p:nvPicPr>
        <p:blipFill>
          <a:blip r:embed="rId3">
            <a:alphaModFix/>
          </a:blip>
          <a:stretch>
            <a:fillRect/>
          </a:stretch>
        </p:blipFill>
        <p:spPr>
          <a:xfrm>
            <a:off x="4676924" y="3841850"/>
            <a:ext cx="9060025" cy="5827800"/>
          </a:xfrm>
          <a:prstGeom prst="rect">
            <a:avLst/>
          </a:prstGeom>
          <a:noFill/>
          <a:ln>
            <a:noFill/>
          </a:ln>
          <a:effectLst>
            <a:outerShdw blurRad="57150" rotWithShape="0" algn="bl" dir="5400000" dist="19050">
              <a:srgbClr val="000000">
                <a:alpha val="50000"/>
              </a:srgbClr>
            </a:outerShdw>
          </a:effectLst>
        </p:spPr>
      </p:pic>
      <p:sp>
        <p:nvSpPr>
          <p:cNvPr id="278" name="Google Shape;278;p22"/>
          <p:cNvSpPr/>
          <p:nvPr/>
        </p:nvSpPr>
        <p:spPr>
          <a:xfrm rot="-6822816">
            <a:off x="12132670" y="-4168613"/>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2"/>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3"/>
          <p:cNvSpPr txBox="1"/>
          <p:nvPr>
            <p:ph type="title"/>
          </p:nvPr>
        </p:nvSpPr>
        <p:spPr>
          <a:xfrm>
            <a:off x="962125" y="955050"/>
            <a:ext cx="9804000" cy="1145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3600">
                <a:solidFill>
                  <a:srgbClr val="3D3B39"/>
                </a:solidFill>
                <a:latin typeface="Montserrat"/>
                <a:ea typeface="Montserrat"/>
                <a:cs typeface="Montserrat"/>
                <a:sym typeface="Montserrat"/>
              </a:rPr>
              <a:t>Literature on </a:t>
            </a:r>
            <a:r>
              <a:rPr b="1" lang="en-US" sz="3600">
                <a:solidFill>
                  <a:srgbClr val="3D3B39"/>
                </a:solidFill>
                <a:latin typeface="Montserrat"/>
                <a:ea typeface="Montserrat"/>
                <a:cs typeface="Montserrat"/>
                <a:sym typeface="Montserrat"/>
              </a:rPr>
              <a:t>Social Adjustment for Newcomer Migrant Students</a:t>
            </a:r>
            <a:endParaRPr b="1" sz="3600">
              <a:latin typeface="Montserrat"/>
              <a:ea typeface="Montserrat"/>
              <a:cs typeface="Montserrat"/>
              <a:sym typeface="Montserrat"/>
            </a:endParaRPr>
          </a:p>
        </p:txBody>
      </p:sp>
      <p:sp>
        <p:nvSpPr>
          <p:cNvPr id="285" name="Google Shape;285;p23"/>
          <p:cNvSpPr/>
          <p:nvPr/>
        </p:nvSpPr>
        <p:spPr>
          <a:xfrm rot="-6822816">
            <a:off x="12132670" y="-4168613"/>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3"/>
          <p:cNvSpPr/>
          <p:nvPr/>
        </p:nvSpPr>
        <p:spPr>
          <a:xfrm rot="4055031">
            <a:off x="-3732351" y="6928514"/>
            <a:ext cx="8429931" cy="668860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txBox="1"/>
          <p:nvPr>
            <p:ph idx="1" type="body"/>
          </p:nvPr>
        </p:nvSpPr>
        <p:spPr>
          <a:xfrm>
            <a:off x="962000" y="7688175"/>
            <a:ext cx="9042000" cy="15450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b="1" lang="en-US" sz="2400">
                <a:solidFill>
                  <a:schemeClr val="dk1"/>
                </a:solidFill>
                <a:latin typeface="Montserrat"/>
                <a:ea typeface="Montserrat"/>
                <a:cs typeface="Montserrat"/>
                <a:sym typeface="Montserrat"/>
              </a:rPr>
              <a:t>Kreuzer, L. H. (2016). </a:t>
            </a:r>
            <a:r>
              <a:rPr b="1" i="1" lang="en-US" sz="2400">
                <a:solidFill>
                  <a:schemeClr val="dk1"/>
                </a:solidFill>
                <a:latin typeface="Montserrat"/>
                <a:ea typeface="Montserrat"/>
                <a:cs typeface="Montserrat"/>
                <a:sym typeface="Montserrat"/>
              </a:rPr>
              <a:t>The Newcomer Student: An Educator’s Guide to Aid Transitions</a:t>
            </a:r>
            <a:r>
              <a:rPr b="1" lang="en-US" sz="2400">
                <a:solidFill>
                  <a:schemeClr val="dk1"/>
                </a:solidFill>
                <a:latin typeface="Montserrat"/>
                <a:ea typeface="Montserrat"/>
                <a:cs typeface="Montserrat"/>
                <a:sym typeface="Montserrat"/>
              </a:rPr>
              <a:t>. Bloomsbury Academic.</a:t>
            </a:r>
            <a:endParaRPr b="1" sz="2400">
              <a:latin typeface="Montserrat"/>
              <a:ea typeface="Montserrat"/>
              <a:cs typeface="Montserrat"/>
              <a:sym typeface="Montserrat"/>
            </a:endParaRPr>
          </a:p>
        </p:txBody>
      </p:sp>
      <p:pic>
        <p:nvPicPr>
          <p:cNvPr id="288" name="Google Shape;288;p23" title="Screenshot 2025-12-04 at 9.38.28 AM.png"/>
          <p:cNvPicPr preferRelativeResize="0"/>
          <p:nvPr/>
        </p:nvPicPr>
        <p:blipFill>
          <a:blip r:embed="rId3">
            <a:alphaModFix/>
          </a:blip>
          <a:stretch>
            <a:fillRect/>
          </a:stretch>
        </p:blipFill>
        <p:spPr>
          <a:xfrm>
            <a:off x="966500" y="2879563"/>
            <a:ext cx="8182000" cy="4029500"/>
          </a:xfrm>
          <a:prstGeom prst="rect">
            <a:avLst/>
          </a:prstGeom>
          <a:noFill/>
          <a:ln>
            <a:noFill/>
          </a:ln>
          <a:effectLst>
            <a:outerShdw blurRad="114300" rotWithShape="0" algn="bl" dir="5400000" dist="38100">
              <a:srgbClr val="000000">
                <a:alpha val="50000"/>
              </a:srgbClr>
            </a:outerShdw>
          </a:effectLst>
        </p:spPr>
      </p:pic>
      <p:pic>
        <p:nvPicPr>
          <p:cNvPr id="289" name="Google Shape;289;p23" title="Screenshot 2025-12-04 at 9.39.19 AM.png"/>
          <p:cNvPicPr preferRelativeResize="0"/>
          <p:nvPr/>
        </p:nvPicPr>
        <p:blipFill>
          <a:blip r:embed="rId4">
            <a:alphaModFix/>
          </a:blip>
          <a:stretch>
            <a:fillRect/>
          </a:stretch>
        </p:blipFill>
        <p:spPr>
          <a:xfrm>
            <a:off x="10982450" y="2100450"/>
            <a:ext cx="5350275" cy="7887700"/>
          </a:xfrm>
          <a:prstGeom prst="rect">
            <a:avLst/>
          </a:prstGeom>
          <a:noFill/>
          <a:ln>
            <a:noFill/>
          </a:ln>
          <a:effectLst>
            <a:outerShdw blurRad="114300" rotWithShape="0" algn="bl" dir="5400000" dist="38100">
              <a:srgbClr val="000000">
                <a:alpha val="50000"/>
              </a:srgbClr>
            </a:outerShdw>
          </a:effectLst>
        </p:spPr>
      </p:pic>
      <p:sp>
        <p:nvSpPr>
          <p:cNvPr id="290" name="Google Shape;290;p23"/>
          <p:cNvSpPr txBox="1"/>
          <p:nvPr>
            <p:ph idx="1" type="body"/>
          </p:nvPr>
        </p:nvSpPr>
        <p:spPr>
          <a:xfrm>
            <a:off x="962050" y="2305925"/>
            <a:ext cx="8181900" cy="737700"/>
          </a:xfrm>
          <a:prstGeom prst="rect">
            <a:avLst/>
          </a:prstGeom>
        </p:spPr>
        <p:txBody>
          <a:bodyPr anchorCtr="0" anchor="t" bIns="45700" lIns="91425" spcFirstLastPara="1" rIns="91425" wrap="square" tIns="45700">
            <a:normAutofit/>
          </a:bodyPr>
          <a:lstStyle/>
          <a:p>
            <a:pPr indent="0" lvl="0" marL="0" rtl="0" algn="ctr">
              <a:spcBef>
                <a:spcPts val="640"/>
              </a:spcBef>
              <a:spcAft>
                <a:spcPts val="0"/>
              </a:spcAft>
              <a:buNone/>
            </a:pPr>
            <a:r>
              <a:rPr b="1" lang="en-US" sz="2800">
                <a:latin typeface="Montserrat Alternates"/>
                <a:ea typeface="Montserrat Alternates"/>
                <a:cs typeface="Montserrat Alternates"/>
                <a:sym typeface="Montserrat Alternates"/>
              </a:rPr>
              <a:t>The Process</a:t>
            </a:r>
            <a:endParaRPr b="1" sz="4200">
              <a:latin typeface="Montserrat Alternates"/>
              <a:ea typeface="Montserrat Alternates"/>
              <a:cs typeface="Montserrat Alternates"/>
              <a:sym typeface="Montserrat Alternates"/>
            </a:endParaRPr>
          </a:p>
        </p:txBody>
      </p:sp>
      <p:sp>
        <p:nvSpPr>
          <p:cNvPr id="291" name="Google Shape;291;p23"/>
          <p:cNvSpPr txBox="1"/>
          <p:nvPr>
            <p:ph idx="1" type="body"/>
          </p:nvPr>
        </p:nvSpPr>
        <p:spPr>
          <a:xfrm>
            <a:off x="10982450" y="1445450"/>
            <a:ext cx="8181900" cy="737700"/>
          </a:xfrm>
          <a:prstGeom prst="rect">
            <a:avLst/>
          </a:prstGeom>
        </p:spPr>
        <p:txBody>
          <a:bodyPr anchorCtr="0" anchor="t" bIns="45700" lIns="91425" spcFirstLastPara="1" rIns="91425" wrap="square" tIns="45700">
            <a:normAutofit/>
          </a:bodyPr>
          <a:lstStyle/>
          <a:p>
            <a:pPr indent="0" lvl="0" marL="0" rtl="0" algn="l">
              <a:spcBef>
                <a:spcPts val="640"/>
              </a:spcBef>
              <a:spcAft>
                <a:spcPts val="0"/>
              </a:spcAft>
              <a:buNone/>
            </a:pPr>
            <a:r>
              <a:rPr b="1" lang="en-US" sz="2800">
                <a:latin typeface="Montserrat"/>
                <a:ea typeface="Montserrat"/>
                <a:cs typeface="Montserrat"/>
                <a:sym typeface="Montserrat"/>
              </a:rPr>
              <a:t>Adjustment Domains</a:t>
            </a:r>
            <a:endParaRPr b="1" sz="4200">
              <a:latin typeface="Montserrat"/>
              <a:ea typeface="Montserrat"/>
              <a:cs typeface="Montserrat"/>
              <a:sym typeface="Montserrat"/>
            </a:endParaRPr>
          </a:p>
        </p:txBody>
      </p:sp>
      <p:sp>
        <p:nvSpPr>
          <p:cNvPr id="292" name="Google Shape;292;p23"/>
          <p:cNvSpPr/>
          <p:nvPr/>
        </p:nvSpPr>
        <p:spPr>
          <a:xfrm>
            <a:off x="966600" y="5195425"/>
            <a:ext cx="8181900" cy="1002000"/>
          </a:xfrm>
          <a:prstGeom prst="rect">
            <a:avLst/>
          </a:prstGeom>
          <a:noFill/>
          <a:ln cap="flat" cmpd="sng" w="76200">
            <a:solidFill>
              <a:srgbClr val="EA69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3" name="Google Shape;293;p23"/>
          <p:cNvSpPr/>
          <p:nvPr/>
        </p:nvSpPr>
        <p:spPr>
          <a:xfrm>
            <a:off x="9703675" y="5239225"/>
            <a:ext cx="723600" cy="914400"/>
          </a:xfrm>
          <a:prstGeom prst="rightArrow">
            <a:avLst>
              <a:gd fmla="val 50000" name="adj1"/>
              <a:gd fmla="val 50000" name="adj2"/>
            </a:avLst>
          </a:prstGeom>
          <a:solidFill>
            <a:srgbClr val="EA696B"/>
          </a:solidFill>
          <a:ln cap="flat" cmpd="sng" w="9525">
            <a:solidFill>
              <a:srgbClr val="EA69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4" name="Google Shape;294;p23"/>
          <p:cNvSpPr/>
          <p:nvPr/>
        </p:nvSpPr>
        <p:spPr>
          <a:xfrm>
            <a:off x="10982450" y="2100450"/>
            <a:ext cx="5350200" cy="7982100"/>
          </a:xfrm>
          <a:prstGeom prst="rect">
            <a:avLst/>
          </a:prstGeom>
          <a:noFill/>
          <a:ln cap="flat" cmpd="sng" w="76200">
            <a:solidFill>
              <a:srgbClr val="F8B55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5" name="Google Shape;295;p23"/>
          <p:cNvSpPr/>
          <p:nvPr/>
        </p:nvSpPr>
        <p:spPr>
          <a:xfrm>
            <a:off x="10427200" y="7249775"/>
            <a:ext cx="550200" cy="533400"/>
          </a:xfrm>
          <a:prstGeom prst="star5">
            <a:avLst>
              <a:gd fmla="val 19098" name="adj"/>
              <a:gd fmla="val 105146" name="hf"/>
              <a:gd fmla="val 110557" name="vf"/>
            </a:avLst>
          </a:prstGeom>
          <a:solidFill>
            <a:srgbClr val="83AFA8"/>
          </a:solidFill>
          <a:ln cap="flat" cmpd="sng" w="9525">
            <a:solidFill>
              <a:srgbClr val="83AF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6" name="Google Shape;296;p23"/>
          <p:cNvSpPr/>
          <p:nvPr/>
        </p:nvSpPr>
        <p:spPr>
          <a:xfrm>
            <a:off x="15693475" y="7154775"/>
            <a:ext cx="550200" cy="533400"/>
          </a:xfrm>
          <a:prstGeom prst="star5">
            <a:avLst>
              <a:gd fmla="val 19098" name="adj"/>
              <a:gd fmla="val 105146" name="hf"/>
              <a:gd fmla="val 110557" name="vf"/>
            </a:avLst>
          </a:prstGeom>
          <a:solidFill>
            <a:srgbClr val="83AFA8"/>
          </a:solidFill>
          <a:ln cap="flat" cmpd="sng" w="9525">
            <a:solidFill>
              <a:srgbClr val="83AF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4"/>
          <p:cNvSpPr/>
          <p:nvPr/>
        </p:nvSpPr>
        <p:spPr>
          <a:xfrm rot="-6824096">
            <a:off x="12132195" y="-4162875"/>
            <a:ext cx="11377947" cy="9027667"/>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4"/>
          <p:cNvSpPr/>
          <p:nvPr/>
        </p:nvSpPr>
        <p:spPr>
          <a:xfrm rot="4631040">
            <a:off x="-3342497" y="633673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4"/>
          <p:cNvSpPr/>
          <p:nvPr/>
        </p:nvSpPr>
        <p:spPr>
          <a:xfrm>
            <a:off x="2212851" y="3994133"/>
            <a:ext cx="1167533" cy="1335017"/>
          </a:xfrm>
          <a:custGeom>
            <a:rect b="b" l="l" r="r" t="t"/>
            <a:pathLst>
              <a:path extrusionOk="0" h="1335017" w="1167533">
                <a:moveTo>
                  <a:pt x="0" y="0"/>
                </a:moveTo>
                <a:lnTo>
                  <a:pt x="1167533" y="0"/>
                </a:lnTo>
                <a:lnTo>
                  <a:pt x="1167533" y="1335017"/>
                </a:lnTo>
                <a:lnTo>
                  <a:pt x="0" y="1335017"/>
                </a:lnTo>
                <a:lnTo>
                  <a:pt x="0" y="0"/>
                </a:lnTo>
                <a:close/>
              </a:path>
            </a:pathLst>
          </a:custGeom>
          <a:blipFill rotWithShape="1">
            <a:blip r:embed="rId3">
              <a:alphaModFix/>
            </a:blip>
            <a:stretch>
              <a:fillRect b="0" l="0" r="0" t="0"/>
            </a:stretch>
          </a:blipFill>
          <a:ln>
            <a:noFill/>
          </a:ln>
        </p:spPr>
      </p:sp>
      <p:sp>
        <p:nvSpPr>
          <p:cNvPr id="304" name="Google Shape;304;p24"/>
          <p:cNvSpPr txBox="1"/>
          <p:nvPr/>
        </p:nvSpPr>
        <p:spPr>
          <a:xfrm>
            <a:off x="-2" y="383000"/>
            <a:ext cx="18288000" cy="1077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999">
                <a:solidFill>
                  <a:srgbClr val="3D3B39"/>
                </a:solidFill>
                <a:latin typeface="Yeseva One"/>
                <a:ea typeface="Yeseva One"/>
                <a:cs typeface="Yeseva One"/>
                <a:sym typeface="Yeseva One"/>
              </a:rPr>
              <a:t>Methods</a:t>
            </a:r>
            <a:endParaRPr>
              <a:latin typeface="Yeseva One"/>
              <a:ea typeface="Yeseva One"/>
              <a:cs typeface="Yeseva One"/>
              <a:sym typeface="Yeseva One"/>
            </a:endParaRPr>
          </a:p>
        </p:txBody>
      </p:sp>
      <p:sp>
        <p:nvSpPr>
          <p:cNvPr id="305" name="Google Shape;305;p24"/>
          <p:cNvSpPr txBox="1"/>
          <p:nvPr/>
        </p:nvSpPr>
        <p:spPr>
          <a:xfrm>
            <a:off x="2791550" y="1965188"/>
            <a:ext cx="6227100" cy="585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3800">
                <a:solidFill>
                  <a:schemeClr val="dk1"/>
                </a:solidFill>
                <a:latin typeface="Yeseva One"/>
                <a:ea typeface="Yeseva One"/>
                <a:cs typeface="Yeseva One"/>
                <a:sym typeface="Yeseva One"/>
              </a:rPr>
              <a:t>Data Collection</a:t>
            </a:r>
            <a:endParaRPr b="1" sz="3800">
              <a:solidFill>
                <a:schemeClr val="dk1"/>
              </a:solidFill>
              <a:latin typeface="Yeseva One"/>
              <a:ea typeface="Yeseva One"/>
              <a:cs typeface="Yeseva One"/>
              <a:sym typeface="Yeseva One"/>
            </a:endParaRPr>
          </a:p>
        </p:txBody>
      </p:sp>
      <p:sp>
        <p:nvSpPr>
          <p:cNvPr id="306" name="Google Shape;306;p24"/>
          <p:cNvSpPr txBox="1"/>
          <p:nvPr/>
        </p:nvSpPr>
        <p:spPr>
          <a:xfrm>
            <a:off x="2918673" y="5093827"/>
            <a:ext cx="4666200" cy="400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2600">
                <a:solidFill>
                  <a:srgbClr val="3D3B39"/>
                </a:solidFill>
                <a:latin typeface="Montserrat"/>
                <a:ea typeface="Montserrat"/>
                <a:cs typeface="Montserrat"/>
                <a:sym typeface="Montserrat"/>
              </a:rPr>
              <a:t>19 Student Interviews </a:t>
            </a:r>
            <a:endParaRPr b="1" sz="2600">
              <a:latin typeface="Montserrat"/>
              <a:ea typeface="Montserrat"/>
              <a:cs typeface="Montserrat"/>
              <a:sym typeface="Montserrat"/>
            </a:endParaRPr>
          </a:p>
        </p:txBody>
      </p:sp>
      <p:sp>
        <p:nvSpPr>
          <p:cNvPr id="307" name="Google Shape;307;p24"/>
          <p:cNvSpPr txBox="1"/>
          <p:nvPr/>
        </p:nvSpPr>
        <p:spPr>
          <a:xfrm>
            <a:off x="2918676" y="5758890"/>
            <a:ext cx="4110600" cy="400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2600">
                <a:solidFill>
                  <a:srgbClr val="3D3B39"/>
                </a:solidFill>
                <a:latin typeface="Montserrat"/>
                <a:ea typeface="Montserrat"/>
                <a:cs typeface="Montserrat"/>
                <a:sym typeface="Montserrat"/>
              </a:rPr>
              <a:t>6 Teacher Interviews</a:t>
            </a:r>
            <a:endParaRPr b="1" sz="2600">
              <a:latin typeface="Montserrat"/>
              <a:ea typeface="Montserrat"/>
              <a:cs typeface="Montserrat"/>
              <a:sym typeface="Montserrat"/>
            </a:endParaRPr>
          </a:p>
        </p:txBody>
      </p:sp>
      <p:sp>
        <p:nvSpPr>
          <p:cNvPr id="308" name="Google Shape;308;p24"/>
          <p:cNvSpPr txBox="1"/>
          <p:nvPr/>
        </p:nvSpPr>
        <p:spPr>
          <a:xfrm>
            <a:off x="2894550" y="3425550"/>
            <a:ext cx="5300700" cy="14034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lang="en-US" sz="2400">
                <a:latin typeface="Montserrat"/>
                <a:ea typeface="Montserrat"/>
                <a:cs typeface="Montserrat"/>
                <a:sym typeface="Montserrat"/>
              </a:rPr>
              <a:t>Over 70 hours from classroom observations, meetings, and school-wide students events. </a:t>
            </a:r>
            <a:endParaRPr/>
          </a:p>
        </p:txBody>
      </p:sp>
      <p:sp>
        <p:nvSpPr>
          <p:cNvPr id="309" name="Google Shape;309;p24"/>
          <p:cNvSpPr txBox="1"/>
          <p:nvPr/>
        </p:nvSpPr>
        <p:spPr>
          <a:xfrm>
            <a:off x="2918682" y="2869422"/>
            <a:ext cx="3993000" cy="400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2600">
                <a:solidFill>
                  <a:schemeClr val="dk1"/>
                </a:solidFill>
                <a:latin typeface="Montserrat"/>
                <a:ea typeface="Montserrat"/>
                <a:cs typeface="Montserrat"/>
                <a:sym typeface="Montserrat"/>
              </a:rPr>
              <a:t>44 Observations</a:t>
            </a:r>
            <a:endParaRPr b="1" sz="2600">
              <a:solidFill>
                <a:schemeClr val="dk1"/>
              </a:solidFill>
              <a:latin typeface="Montserrat"/>
              <a:ea typeface="Montserrat"/>
              <a:cs typeface="Montserrat"/>
              <a:sym typeface="Montserrat"/>
            </a:endParaRPr>
          </a:p>
        </p:txBody>
      </p:sp>
      <p:sp>
        <p:nvSpPr>
          <p:cNvPr id="310" name="Google Shape;310;p24"/>
          <p:cNvSpPr txBox="1"/>
          <p:nvPr/>
        </p:nvSpPr>
        <p:spPr>
          <a:xfrm>
            <a:off x="10239450" y="1965188"/>
            <a:ext cx="5683200" cy="585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3800">
                <a:solidFill>
                  <a:schemeClr val="dk1"/>
                </a:solidFill>
                <a:latin typeface="Yeseva One"/>
                <a:ea typeface="Yeseva One"/>
                <a:cs typeface="Yeseva One"/>
                <a:sym typeface="Yeseva One"/>
              </a:rPr>
              <a:t>Data Analysis</a:t>
            </a:r>
            <a:endParaRPr b="1" sz="3800">
              <a:solidFill>
                <a:schemeClr val="dk1"/>
              </a:solidFill>
              <a:latin typeface="Yeseva One"/>
              <a:ea typeface="Yeseva One"/>
              <a:cs typeface="Yeseva One"/>
              <a:sym typeface="Yeseva One"/>
            </a:endParaRPr>
          </a:p>
        </p:txBody>
      </p:sp>
      <p:sp>
        <p:nvSpPr>
          <p:cNvPr id="311" name="Google Shape;311;p24"/>
          <p:cNvSpPr txBox="1"/>
          <p:nvPr/>
        </p:nvSpPr>
        <p:spPr>
          <a:xfrm>
            <a:off x="10074750" y="2882863"/>
            <a:ext cx="5300700" cy="1920600"/>
          </a:xfrm>
          <a:prstGeom prst="rect">
            <a:avLst/>
          </a:prstGeom>
          <a:noFill/>
          <a:ln>
            <a:noFill/>
          </a:ln>
        </p:spPr>
        <p:txBody>
          <a:bodyPr anchorCtr="0" anchor="t" bIns="0" lIns="0" spcFirstLastPara="1" rIns="0" wrap="square" tIns="0">
            <a:spAutoFit/>
          </a:bodyPr>
          <a:lstStyle/>
          <a:p>
            <a:pPr indent="-381000" lvl="0" marL="457200" marR="0" rtl="0" algn="l">
              <a:lnSpc>
                <a:spcPct val="139958"/>
              </a:lnSpc>
              <a:spcBef>
                <a:spcPts val="0"/>
              </a:spcBef>
              <a:spcAft>
                <a:spcPts val="0"/>
              </a:spcAft>
              <a:buSzPts val="2400"/>
              <a:buFont typeface="Montserrat"/>
              <a:buChar char="-"/>
            </a:pPr>
            <a:r>
              <a:rPr lang="en-US" sz="2400">
                <a:latin typeface="Montserrat"/>
                <a:ea typeface="Montserrat"/>
                <a:cs typeface="Montserrat"/>
                <a:sym typeface="Montserrat"/>
              </a:rPr>
              <a:t>Used on online program, Dedoose, to code</a:t>
            </a:r>
            <a:endParaRPr sz="2400">
              <a:latin typeface="Montserrat"/>
              <a:ea typeface="Montserrat"/>
              <a:cs typeface="Montserrat"/>
              <a:sym typeface="Montserrat"/>
            </a:endParaRPr>
          </a:p>
          <a:p>
            <a:pPr indent="-381000" lvl="0" marL="457200" marR="0" rtl="0" algn="l">
              <a:lnSpc>
                <a:spcPct val="139958"/>
              </a:lnSpc>
              <a:spcBef>
                <a:spcPts val="0"/>
              </a:spcBef>
              <a:spcAft>
                <a:spcPts val="0"/>
              </a:spcAft>
              <a:buSzPts val="2400"/>
              <a:buFont typeface="Montserrat"/>
              <a:buChar char="-"/>
            </a:pPr>
            <a:r>
              <a:rPr lang="en-US" sz="2400">
                <a:latin typeface="Montserrat"/>
                <a:ea typeface="Montserrat"/>
                <a:cs typeface="Montserrat"/>
                <a:sym typeface="Montserrat"/>
              </a:rPr>
              <a:t>Used codes based on themes that </a:t>
            </a:r>
            <a:r>
              <a:rPr lang="en-US" sz="2400">
                <a:latin typeface="Montserrat"/>
                <a:ea typeface="Montserrat"/>
                <a:cs typeface="Montserrat"/>
                <a:sym typeface="Montserrat"/>
              </a:rPr>
              <a:t>arose</a:t>
            </a:r>
            <a:r>
              <a:rPr lang="en-US" sz="2400">
                <a:latin typeface="Montserrat"/>
                <a:ea typeface="Montserrat"/>
                <a:cs typeface="Montserrat"/>
                <a:sym typeface="Montserrat"/>
              </a:rPr>
              <a:t> </a:t>
            </a:r>
            <a:endParaRPr sz="2400">
              <a:latin typeface="Montserrat"/>
              <a:ea typeface="Montserrat"/>
              <a:cs typeface="Montserrat"/>
              <a:sym typeface="Montserrat"/>
            </a:endParaRPr>
          </a:p>
        </p:txBody>
      </p:sp>
      <p:pic>
        <p:nvPicPr>
          <p:cNvPr id="312" name="Google Shape;312;p24" title="Screenshot 2025-12-04 at 11.05.46 AM.png"/>
          <p:cNvPicPr preferRelativeResize="0"/>
          <p:nvPr/>
        </p:nvPicPr>
        <p:blipFill rotWithShape="1">
          <a:blip r:embed="rId4">
            <a:alphaModFix/>
          </a:blip>
          <a:srcRect b="0" l="0" r="0" t="16950"/>
          <a:stretch/>
        </p:blipFill>
        <p:spPr>
          <a:xfrm>
            <a:off x="9018642" y="5308375"/>
            <a:ext cx="7960133" cy="4595850"/>
          </a:xfrm>
          <a:prstGeom prst="rect">
            <a:avLst/>
          </a:prstGeom>
          <a:noFill/>
          <a:ln>
            <a:noFill/>
          </a:ln>
        </p:spPr>
      </p:pic>
      <p:pic>
        <p:nvPicPr>
          <p:cNvPr id="313" name="Google Shape;313;p24" title="Screenshot 2025-12-04 at 11.05.39 AM.png"/>
          <p:cNvPicPr preferRelativeResize="0"/>
          <p:nvPr/>
        </p:nvPicPr>
        <p:blipFill rotWithShape="1">
          <a:blip r:embed="rId5">
            <a:alphaModFix/>
          </a:blip>
          <a:srcRect b="38734" l="4644" r="3737" t="9975"/>
          <a:stretch/>
        </p:blipFill>
        <p:spPr>
          <a:xfrm>
            <a:off x="2212850" y="6696100"/>
            <a:ext cx="5837900" cy="3208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C"/>
        </a:solidFill>
      </p:bgPr>
    </p:bg>
    <p:spTree>
      <p:nvGrpSpPr>
        <p:cNvPr id="317" name="Shape 317"/>
        <p:cNvGrpSpPr/>
        <p:nvPr/>
      </p:nvGrpSpPr>
      <p:grpSpPr>
        <a:xfrm>
          <a:off x="0" y="0"/>
          <a:ext cx="0" cy="0"/>
          <a:chOff x="0" y="0"/>
          <a:chExt cx="0" cy="0"/>
        </a:xfrm>
      </p:grpSpPr>
      <p:sp>
        <p:nvSpPr>
          <p:cNvPr id="318" name="Google Shape;318;p25"/>
          <p:cNvSpPr/>
          <p:nvPr/>
        </p:nvSpPr>
        <p:spPr>
          <a:xfrm rot="2700000">
            <a:off x="-815819" y="8706543"/>
            <a:ext cx="6750302" cy="53559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5"/>
          <p:cNvSpPr/>
          <p:nvPr/>
        </p:nvSpPr>
        <p:spPr>
          <a:xfrm rot="-1394170">
            <a:off x="12041964" y="7363652"/>
            <a:ext cx="2372442" cy="2970194"/>
          </a:xfrm>
          <a:custGeom>
            <a:rect b="b" l="l" r="r" t="t"/>
            <a:pathLst>
              <a:path extrusionOk="0" h="2966599" w="2369571">
                <a:moveTo>
                  <a:pt x="0" y="0"/>
                </a:moveTo>
                <a:lnTo>
                  <a:pt x="2369570" y="0"/>
                </a:lnTo>
                <a:lnTo>
                  <a:pt x="2369570" y="2966599"/>
                </a:lnTo>
                <a:lnTo>
                  <a:pt x="0" y="2966599"/>
                </a:lnTo>
                <a:lnTo>
                  <a:pt x="0" y="0"/>
                </a:lnTo>
                <a:close/>
              </a:path>
            </a:pathLst>
          </a:custGeom>
          <a:blipFill rotWithShape="1">
            <a:blip r:embed="rId3">
              <a:alphaModFix/>
            </a:blip>
            <a:stretch>
              <a:fillRect b="0" l="0" r="0" t="0"/>
            </a:stretch>
          </a:blipFill>
          <a:ln>
            <a:noFill/>
          </a:ln>
        </p:spPr>
      </p:sp>
      <p:sp>
        <p:nvSpPr>
          <p:cNvPr id="320" name="Google Shape;320;p25"/>
          <p:cNvSpPr/>
          <p:nvPr/>
        </p:nvSpPr>
        <p:spPr>
          <a:xfrm rot="-904748">
            <a:off x="4471965" y="7347175"/>
            <a:ext cx="2030563" cy="3000366"/>
          </a:xfrm>
          <a:custGeom>
            <a:rect b="b" l="l" r="r" t="t"/>
            <a:pathLst>
              <a:path extrusionOk="0" h="3002130" w="2031757">
                <a:moveTo>
                  <a:pt x="0" y="0"/>
                </a:moveTo>
                <a:lnTo>
                  <a:pt x="2031757" y="0"/>
                </a:lnTo>
                <a:lnTo>
                  <a:pt x="2031757" y="3002131"/>
                </a:lnTo>
                <a:lnTo>
                  <a:pt x="0" y="3002131"/>
                </a:lnTo>
                <a:lnTo>
                  <a:pt x="0" y="0"/>
                </a:lnTo>
                <a:close/>
              </a:path>
            </a:pathLst>
          </a:custGeom>
          <a:blipFill rotWithShape="1">
            <a:blip r:embed="rId4">
              <a:alphaModFix/>
            </a:blip>
            <a:stretch>
              <a:fillRect b="-17949" l="0" r="0" t="0"/>
            </a:stretch>
          </a:blipFill>
          <a:ln>
            <a:noFill/>
          </a:ln>
        </p:spPr>
      </p:sp>
      <p:sp>
        <p:nvSpPr>
          <p:cNvPr id="321" name="Google Shape;321;p25"/>
          <p:cNvSpPr/>
          <p:nvPr/>
        </p:nvSpPr>
        <p:spPr>
          <a:xfrm rot="-789997">
            <a:off x="-430190" y="7033884"/>
            <a:ext cx="2912355" cy="2580082"/>
          </a:xfrm>
          <a:custGeom>
            <a:rect b="b" l="l" r="r" t="t"/>
            <a:pathLst>
              <a:path extrusionOk="0" h="2583297" w="2915984">
                <a:moveTo>
                  <a:pt x="0" y="0"/>
                </a:moveTo>
                <a:lnTo>
                  <a:pt x="2915984" y="0"/>
                </a:lnTo>
                <a:lnTo>
                  <a:pt x="2915984" y="2583296"/>
                </a:lnTo>
                <a:lnTo>
                  <a:pt x="0" y="2583296"/>
                </a:lnTo>
                <a:lnTo>
                  <a:pt x="0" y="0"/>
                </a:lnTo>
                <a:close/>
              </a:path>
            </a:pathLst>
          </a:custGeom>
          <a:blipFill rotWithShape="1">
            <a:blip r:embed="rId5">
              <a:alphaModFix/>
            </a:blip>
            <a:stretch>
              <a:fillRect b="0" l="-8199" r="0" t="0"/>
            </a:stretch>
          </a:blipFill>
          <a:ln>
            <a:noFill/>
          </a:ln>
        </p:spPr>
      </p:sp>
      <p:sp>
        <p:nvSpPr>
          <p:cNvPr id="322" name="Google Shape;322;p25"/>
          <p:cNvSpPr/>
          <p:nvPr/>
        </p:nvSpPr>
        <p:spPr>
          <a:xfrm rot="983857">
            <a:off x="6755191" y="7204784"/>
            <a:ext cx="2141241" cy="3372032"/>
          </a:xfrm>
          <a:custGeom>
            <a:rect b="b" l="l" r="r" t="t"/>
            <a:pathLst>
              <a:path extrusionOk="0" h="3369664" w="2139737">
                <a:moveTo>
                  <a:pt x="0" y="0"/>
                </a:moveTo>
                <a:lnTo>
                  <a:pt x="2139736" y="0"/>
                </a:lnTo>
                <a:lnTo>
                  <a:pt x="2139736" y="3369665"/>
                </a:lnTo>
                <a:lnTo>
                  <a:pt x="0" y="3369665"/>
                </a:lnTo>
                <a:lnTo>
                  <a:pt x="0" y="0"/>
                </a:lnTo>
                <a:close/>
              </a:path>
            </a:pathLst>
          </a:custGeom>
          <a:blipFill rotWithShape="1">
            <a:blip r:embed="rId6">
              <a:alphaModFix/>
            </a:blip>
            <a:stretch>
              <a:fillRect b="0" l="0" r="0" t="0"/>
            </a:stretch>
          </a:blipFill>
          <a:ln>
            <a:noFill/>
          </a:ln>
        </p:spPr>
      </p:sp>
      <p:sp>
        <p:nvSpPr>
          <p:cNvPr id="323" name="Google Shape;323;p25"/>
          <p:cNvSpPr/>
          <p:nvPr/>
        </p:nvSpPr>
        <p:spPr>
          <a:xfrm flipH="1">
            <a:off x="1824957" y="7951466"/>
            <a:ext cx="2186915" cy="2985550"/>
          </a:xfrm>
          <a:custGeom>
            <a:rect b="b" l="l" r="r" t="t"/>
            <a:pathLst>
              <a:path extrusionOk="0" h="2985550" w="2186915">
                <a:moveTo>
                  <a:pt x="2186915" y="0"/>
                </a:moveTo>
                <a:lnTo>
                  <a:pt x="0" y="0"/>
                </a:lnTo>
                <a:lnTo>
                  <a:pt x="0" y="2985550"/>
                </a:lnTo>
                <a:lnTo>
                  <a:pt x="2186915" y="2985550"/>
                </a:lnTo>
                <a:lnTo>
                  <a:pt x="2186915" y="0"/>
                </a:lnTo>
                <a:close/>
              </a:path>
            </a:pathLst>
          </a:custGeom>
          <a:blipFill rotWithShape="1">
            <a:blip r:embed="rId7">
              <a:alphaModFix/>
            </a:blip>
            <a:stretch>
              <a:fillRect b="0" l="0" r="0" t="0"/>
            </a:stretch>
          </a:blipFill>
          <a:ln>
            <a:noFill/>
          </a:ln>
        </p:spPr>
      </p:sp>
      <p:sp>
        <p:nvSpPr>
          <p:cNvPr id="324" name="Google Shape;324;p25"/>
          <p:cNvSpPr/>
          <p:nvPr/>
        </p:nvSpPr>
        <p:spPr>
          <a:xfrm rot="815090">
            <a:off x="9479216" y="7607097"/>
            <a:ext cx="1964552" cy="2762112"/>
          </a:xfrm>
          <a:custGeom>
            <a:rect b="b" l="l" r="r" t="t"/>
            <a:pathLst>
              <a:path extrusionOk="0" h="2760758" w="1963589">
                <a:moveTo>
                  <a:pt x="0" y="0"/>
                </a:moveTo>
                <a:lnTo>
                  <a:pt x="1963590" y="0"/>
                </a:lnTo>
                <a:lnTo>
                  <a:pt x="1963590" y="2760758"/>
                </a:lnTo>
                <a:lnTo>
                  <a:pt x="0" y="2760758"/>
                </a:lnTo>
                <a:lnTo>
                  <a:pt x="0" y="0"/>
                </a:lnTo>
                <a:close/>
              </a:path>
            </a:pathLst>
          </a:custGeom>
          <a:blipFill rotWithShape="1">
            <a:blip r:embed="rId8">
              <a:alphaModFix/>
            </a:blip>
            <a:stretch>
              <a:fillRect b="0" l="0" r="0" t="0"/>
            </a:stretch>
          </a:blipFill>
          <a:ln>
            <a:noFill/>
          </a:ln>
        </p:spPr>
      </p:sp>
      <p:sp>
        <p:nvSpPr>
          <p:cNvPr id="325" name="Google Shape;325;p25"/>
          <p:cNvSpPr/>
          <p:nvPr/>
        </p:nvSpPr>
        <p:spPr>
          <a:xfrm rot="474430">
            <a:off x="14559863" y="7689894"/>
            <a:ext cx="1653889" cy="2907937"/>
          </a:xfrm>
          <a:custGeom>
            <a:rect b="b" l="l" r="r" t="t"/>
            <a:pathLst>
              <a:path extrusionOk="0" h="2909383" w="1654711">
                <a:moveTo>
                  <a:pt x="0" y="0"/>
                </a:moveTo>
                <a:lnTo>
                  <a:pt x="1654711" y="0"/>
                </a:lnTo>
                <a:lnTo>
                  <a:pt x="1654711" y="2909383"/>
                </a:lnTo>
                <a:lnTo>
                  <a:pt x="0" y="2909383"/>
                </a:lnTo>
                <a:lnTo>
                  <a:pt x="0" y="0"/>
                </a:lnTo>
                <a:close/>
              </a:path>
            </a:pathLst>
          </a:custGeom>
          <a:blipFill rotWithShape="1">
            <a:blip r:embed="rId9">
              <a:alphaModFix/>
            </a:blip>
            <a:stretch>
              <a:fillRect b="0" l="0" r="0" t="0"/>
            </a:stretch>
          </a:blipFill>
          <a:ln>
            <a:noFill/>
          </a:ln>
        </p:spPr>
      </p:sp>
      <p:sp>
        <p:nvSpPr>
          <p:cNvPr id="326" name="Google Shape;326;p25"/>
          <p:cNvSpPr/>
          <p:nvPr/>
        </p:nvSpPr>
        <p:spPr>
          <a:xfrm rot="-1701538">
            <a:off x="17036186" y="7378948"/>
            <a:ext cx="1695066" cy="2638235"/>
          </a:xfrm>
          <a:custGeom>
            <a:rect b="b" l="l" r="r" t="t"/>
            <a:pathLst>
              <a:path extrusionOk="0" h="2638202" w="1695045">
                <a:moveTo>
                  <a:pt x="0" y="0"/>
                </a:moveTo>
                <a:lnTo>
                  <a:pt x="1695045" y="0"/>
                </a:lnTo>
                <a:lnTo>
                  <a:pt x="1695045" y="2638202"/>
                </a:lnTo>
                <a:lnTo>
                  <a:pt x="0" y="2638202"/>
                </a:lnTo>
                <a:lnTo>
                  <a:pt x="0" y="0"/>
                </a:lnTo>
                <a:close/>
              </a:path>
            </a:pathLst>
          </a:custGeom>
          <a:blipFill rotWithShape="1">
            <a:blip r:embed="rId10">
              <a:alphaModFix/>
            </a:blip>
            <a:stretch>
              <a:fillRect b="0" l="0" r="0" t="0"/>
            </a:stretch>
          </a:blipFill>
          <a:ln>
            <a:noFill/>
          </a:ln>
        </p:spPr>
      </p:sp>
      <p:sp>
        <p:nvSpPr>
          <p:cNvPr id="327" name="Google Shape;327;p25"/>
          <p:cNvSpPr txBox="1"/>
          <p:nvPr/>
        </p:nvSpPr>
        <p:spPr>
          <a:xfrm>
            <a:off x="4777000" y="2148402"/>
            <a:ext cx="12182700" cy="36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0000">
                <a:solidFill>
                  <a:schemeClr val="dk1"/>
                </a:solidFill>
                <a:latin typeface="Archivo Black"/>
                <a:ea typeface="Archivo Black"/>
                <a:cs typeface="Archivo Black"/>
                <a:sym typeface="Archivo Black"/>
              </a:rPr>
              <a:t>Findings</a:t>
            </a:r>
            <a:endParaRPr sz="10000">
              <a:solidFill>
                <a:schemeClr val="dk1"/>
              </a:solidFill>
              <a:latin typeface="Archivo Black"/>
              <a:ea typeface="Archivo Black"/>
              <a:cs typeface="Archivo Black"/>
              <a:sym typeface="Archivo Black"/>
            </a:endParaRPr>
          </a:p>
        </p:txBody>
      </p:sp>
      <p:grpSp>
        <p:nvGrpSpPr>
          <p:cNvPr id="328" name="Google Shape;328;p25"/>
          <p:cNvGrpSpPr/>
          <p:nvPr/>
        </p:nvGrpSpPr>
        <p:grpSpPr>
          <a:xfrm>
            <a:off x="1007513" y="2573563"/>
            <a:ext cx="3014669" cy="2704506"/>
            <a:chOff x="0" y="-38100"/>
            <a:chExt cx="936000" cy="839700"/>
          </a:xfrm>
        </p:grpSpPr>
        <p:sp>
          <p:nvSpPr>
            <p:cNvPr id="329" name="Google Shape;329;p25"/>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330" name="Google Shape;330;p25"/>
            <p:cNvSpPr txBox="1"/>
            <p:nvPr/>
          </p:nvSpPr>
          <p:spPr>
            <a:xfrm>
              <a:off x="0" y="-38100"/>
              <a:ext cx="936000" cy="83970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331" name="Google Shape;331;p25"/>
          <p:cNvSpPr txBox="1"/>
          <p:nvPr/>
        </p:nvSpPr>
        <p:spPr>
          <a:xfrm>
            <a:off x="1111125" y="3169150"/>
            <a:ext cx="3000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9900">
                <a:solidFill>
                  <a:schemeClr val="lt1"/>
                </a:solidFill>
                <a:latin typeface="Archivo Black"/>
                <a:ea typeface="Archivo Black"/>
                <a:cs typeface="Archivo Black"/>
                <a:sym typeface="Archivo Black"/>
              </a:rPr>
              <a:t>2</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6"/>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337" name="Google Shape;337;p26"/>
          <p:cNvSpPr/>
          <p:nvPr/>
        </p:nvSpPr>
        <p:spPr>
          <a:xfrm flipH="1" rot="587529">
            <a:off x="14944355" y="7320263"/>
            <a:ext cx="3303330" cy="3315387"/>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6000"/>
            </a:blip>
            <a:stretch>
              <a:fillRect b="0" l="0" r="0" t="0"/>
            </a:stretch>
          </a:blipFill>
          <a:ln>
            <a:noFill/>
          </a:ln>
        </p:spPr>
      </p:sp>
      <p:grpSp>
        <p:nvGrpSpPr>
          <p:cNvPr id="338" name="Google Shape;338;p26"/>
          <p:cNvGrpSpPr/>
          <p:nvPr/>
        </p:nvGrpSpPr>
        <p:grpSpPr>
          <a:xfrm rot="-2350669">
            <a:off x="15324877" y="7108659"/>
            <a:ext cx="740422" cy="697426"/>
            <a:chOff x="0" y="-38100"/>
            <a:chExt cx="195008" cy="183684"/>
          </a:xfrm>
        </p:grpSpPr>
        <p:sp>
          <p:nvSpPr>
            <p:cNvPr id="339" name="Google Shape;339;p26"/>
            <p:cNvSpPr/>
            <p:nvPr/>
          </p:nvSpPr>
          <p:spPr>
            <a:xfrm>
              <a:off x="0" y="0"/>
              <a:ext cx="195008" cy="145584"/>
            </a:xfrm>
            <a:custGeom>
              <a:rect b="b" l="l" r="r" t="t"/>
              <a:pathLst>
                <a:path extrusionOk="0" h="145584" w="195008">
                  <a:moveTo>
                    <a:pt x="72792" y="0"/>
                  </a:moveTo>
                  <a:lnTo>
                    <a:pt x="122216" y="0"/>
                  </a:lnTo>
                  <a:cubicBezTo>
                    <a:pt x="162418" y="0"/>
                    <a:pt x="195008" y="32590"/>
                    <a:pt x="195008" y="72792"/>
                  </a:cubicBezTo>
                  <a:lnTo>
                    <a:pt x="195008" y="72792"/>
                  </a:lnTo>
                  <a:cubicBezTo>
                    <a:pt x="195008" y="92098"/>
                    <a:pt x="187339" y="110612"/>
                    <a:pt x="173688" y="124264"/>
                  </a:cubicBezTo>
                  <a:cubicBezTo>
                    <a:pt x="160037" y="137915"/>
                    <a:pt x="141522" y="145584"/>
                    <a:pt x="122216" y="145584"/>
                  </a:cubicBezTo>
                  <a:lnTo>
                    <a:pt x="72792" y="145584"/>
                  </a:lnTo>
                  <a:cubicBezTo>
                    <a:pt x="53486" y="145584"/>
                    <a:pt x="34971" y="137915"/>
                    <a:pt x="21320" y="124264"/>
                  </a:cubicBezTo>
                  <a:cubicBezTo>
                    <a:pt x="7669" y="110612"/>
                    <a:pt x="0" y="92098"/>
                    <a:pt x="0" y="72792"/>
                  </a:cubicBezTo>
                  <a:lnTo>
                    <a:pt x="0" y="72792"/>
                  </a:lnTo>
                  <a:cubicBezTo>
                    <a:pt x="0" y="53486"/>
                    <a:pt x="7669" y="34971"/>
                    <a:pt x="21320" y="21320"/>
                  </a:cubicBezTo>
                  <a:cubicBezTo>
                    <a:pt x="34971" y="7669"/>
                    <a:pt x="53486" y="0"/>
                    <a:pt x="727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6"/>
            <p:cNvSpPr txBox="1"/>
            <p:nvPr/>
          </p:nvSpPr>
          <p:spPr>
            <a:xfrm>
              <a:off x="0" y="-38100"/>
              <a:ext cx="195000" cy="1836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1" name="Google Shape;341;p26"/>
          <p:cNvGrpSpPr/>
          <p:nvPr/>
        </p:nvGrpSpPr>
        <p:grpSpPr>
          <a:xfrm>
            <a:off x="1766025" y="3775051"/>
            <a:ext cx="14756044" cy="5725030"/>
            <a:chOff x="0" y="-38100"/>
            <a:chExt cx="3886340" cy="1910700"/>
          </a:xfrm>
        </p:grpSpPr>
        <p:sp>
          <p:nvSpPr>
            <p:cNvPr id="342" name="Google Shape;342;p26"/>
            <p:cNvSpPr/>
            <p:nvPr/>
          </p:nvSpPr>
          <p:spPr>
            <a:xfrm>
              <a:off x="0" y="0"/>
              <a:ext cx="3886340" cy="1872451"/>
            </a:xfrm>
            <a:custGeom>
              <a:rect b="b" l="l" r="r" t="t"/>
              <a:pathLst>
                <a:path extrusionOk="0" h="1872451" w="3886340">
                  <a:moveTo>
                    <a:pt x="8395" y="0"/>
                  </a:moveTo>
                  <a:lnTo>
                    <a:pt x="3877945" y="0"/>
                  </a:lnTo>
                  <a:cubicBezTo>
                    <a:pt x="3880171" y="0"/>
                    <a:pt x="3882306" y="884"/>
                    <a:pt x="3883881" y="2459"/>
                  </a:cubicBezTo>
                  <a:cubicBezTo>
                    <a:pt x="3885455" y="4033"/>
                    <a:pt x="3886340" y="6168"/>
                    <a:pt x="3886340" y="8395"/>
                  </a:cubicBezTo>
                  <a:lnTo>
                    <a:pt x="3886340" y="1864056"/>
                  </a:lnTo>
                  <a:cubicBezTo>
                    <a:pt x="3886340" y="1866282"/>
                    <a:pt x="3885455" y="1868418"/>
                    <a:pt x="3883881" y="1869992"/>
                  </a:cubicBezTo>
                  <a:cubicBezTo>
                    <a:pt x="3882306" y="1871566"/>
                    <a:pt x="3880171" y="1872451"/>
                    <a:pt x="3877945" y="1872451"/>
                  </a:cubicBezTo>
                  <a:lnTo>
                    <a:pt x="8395" y="1872451"/>
                  </a:lnTo>
                  <a:cubicBezTo>
                    <a:pt x="3758" y="1872451"/>
                    <a:pt x="0" y="1868692"/>
                    <a:pt x="0" y="1864056"/>
                  </a:cubicBezTo>
                  <a:lnTo>
                    <a:pt x="0" y="8395"/>
                  </a:lnTo>
                  <a:cubicBezTo>
                    <a:pt x="0" y="3758"/>
                    <a:pt x="3758" y="0"/>
                    <a:pt x="8395" y="0"/>
                  </a:cubicBezTo>
                  <a:close/>
                </a:path>
              </a:pathLst>
            </a:custGeom>
            <a:solidFill>
              <a:srgbClr val="FFEFDB">
                <a:alpha val="73330"/>
              </a:srgbClr>
            </a:solidFill>
            <a:ln cap="sq" cmpd="sng" w="38100">
              <a:solidFill>
                <a:srgbClr val="B7895D">
                  <a:alpha val="73330"/>
                </a:srgbClr>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6"/>
            <p:cNvSpPr txBox="1"/>
            <p:nvPr/>
          </p:nvSpPr>
          <p:spPr>
            <a:xfrm>
              <a:off x="0" y="-38100"/>
              <a:ext cx="3886200" cy="19107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4" name="Google Shape;344;p26"/>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345" name="Google Shape;345;p26"/>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346" name="Google Shape;346;p26"/>
          <p:cNvSpPr/>
          <p:nvPr/>
        </p:nvSpPr>
        <p:spPr>
          <a:xfrm rot="9329096">
            <a:off x="15422194" y="7155910"/>
            <a:ext cx="625750" cy="708446"/>
          </a:xfrm>
          <a:custGeom>
            <a:rect b="b" l="l" r="r" t="t"/>
            <a:pathLst>
              <a:path extrusionOk="0" h="708331" w="625648">
                <a:moveTo>
                  <a:pt x="0" y="0"/>
                </a:moveTo>
                <a:lnTo>
                  <a:pt x="625648" y="0"/>
                </a:lnTo>
                <a:lnTo>
                  <a:pt x="625648" y="708331"/>
                </a:lnTo>
                <a:lnTo>
                  <a:pt x="0" y="708331"/>
                </a:lnTo>
                <a:lnTo>
                  <a:pt x="0" y="0"/>
                </a:lnTo>
                <a:close/>
              </a:path>
            </a:pathLst>
          </a:custGeom>
          <a:blipFill rotWithShape="1">
            <a:blip r:embed="rId6">
              <a:alphaModFix amt="79000"/>
            </a:blip>
            <a:stretch>
              <a:fillRect b="-19149" l="-140050" r="-145350" t="0"/>
            </a:stretch>
          </a:blipFill>
          <a:ln>
            <a:noFill/>
          </a:ln>
        </p:spPr>
      </p:sp>
      <p:sp>
        <p:nvSpPr>
          <p:cNvPr id="347" name="Google Shape;347;p26"/>
          <p:cNvSpPr txBox="1"/>
          <p:nvPr/>
        </p:nvSpPr>
        <p:spPr>
          <a:xfrm>
            <a:off x="2205900" y="4690038"/>
            <a:ext cx="13876200" cy="357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400">
                <a:solidFill>
                  <a:srgbClr val="B7895D"/>
                </a:solidFill>
                <a:latin typeface="Montserrat"/>
                <a:ea typeface="Montserrat"/>
                <a:cs typeface="Montserrat"/>
                <a:sym typeface="Montserrat"/>
              </a:rPr>
              <a:t>Many newcomer students expressed confusion, fear, and resolve around their first day at MHS, and teachers perceive and empathize with these feelings. Peer support is helpful. </a:t>
            </a:r>
            <a:endParaRPr b="1" sz="4400">
              <a:latin typeface="Montserrat"/>
              <a:ea typeface="Montserrat"/>
              <a:cs typeface="Montserrat"/>
              <a:sym typeface="Montserrat"/>
            </a:endParaRPr>
          </a:p>
        </p:txBody>
      </p:sp>
      <p:sp>
        <p:nvSpPr>
          <p:cNvPr id="348" name="Google Shape;348;p26"/>
          <p:cNvSpPr txBox="1"/>
          <p:nvPr/>
        </p:nvSpPr>
        <p:spPr>
          <a:xfrm>
            <a:off x="50" y="1681225"/>
            <a:ext cx="182880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5500">
                <a:solidFill>
                  <a:srgbClr val="B7895D"/>
                </a:solidFill>
                <a:latin typeface="Yeseva One"/>
                <a:ea typeface="Yeseva One"/>
                <a:cs typeface="Yeseva One"/>
                <a:sym typeface="Yeseva One"/>
              </a:rPr>
              <a:t>Finding 1: </a:t>
            </a:r>
            <a:r>
              <a:rPr lang="en-US" sz="5500">
                <a:solidFill>
                  <a:srgbClr val="B7895D"/>
                </a:solidFill>
                <a:latin typeface="Yeseva One"/>
                <a:ea typeface="Yeseva One"/>
                <a:cs typeface="Yeseva One"/>
                <a:sym typeface="Yeseva One"/>
              </a:rPr>
              <a:t>How newcomer students </a:t>
            </a:r>
            <a:endParaRPr sz="5500">
              <a:solidFill>
                <a:srgbClr val="B7895D"/>
              </a:solidFill>
              <a:latin typeface="Yeseva One"/>
              <a:ea typeface="Yeseva One"/>
              <a:cs typeface="Yeseva One"/>
              <a:sym typeface="Yeseva One"/>
            </a:endParaRPr>
          </a:p>
          <a:p>
            <a:pPr indent="0" lvl="0" marL="0" marR="0" rtl="0" algn="ctr">
              <a:lnSpc>
                <a:spcPct val="100000"/>
              </a:lnSpc>
              <a:spcBef>
                <a:spcPts val="0"/>
              </a:spcBef>
              <a:spcAft>
                <a:spcPts val="0"/>
              </a:spcAft>
              <a:buNone/>
            </a:pPr>
            <a:r>
              <a:rPr lang="en-US" sz="5500">
                <a:solidFill>
                  <a:srgbClr val="B7895D"/>
                </a:solidFill>
                <a:latin typeface="Yeseva One"/>
                <a:ea typeface="Yeseva One"/>
                <a:cs typeface="Yeseva One"/>
                <a:sym typeface="Yeseva One"/>
              </a:rPr>
              <a:t>experience a new school environment</a:t>
            </a:r>
            <a:endParaRPr sz="5500">
              <a:latin typeface="Yeseva One"/>
              <a:ea typeface="Yeseva One"/>
              <a:cs typeface="Yeseva One"/>
              <a:sym typeface="Yeseva On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grpSp>
        <p:nvGrpSpPr>
          <p:cNvPr id="353" name="Google Shape;353;p27"/>
          <p:cNvGrpSpPr/>
          <p:nvPr/>
        </p:nvGrpSpPr>
        <p:grpSpPr>
          <a:xfrm>
            <a:off x="4242362" y="2010523"/>
            <a:ext cx="9998352" cy="7021052"/>
            <a:chOff x="0" y="-38100"/>
            <a:chExt cx="1248639" cy="1727196"/>
          </a:xfrm>
        </p:grpSpPr>
        <p:sp>
          <p:nvSpPr>
            <p:cNvPr id="354" name="Google Shape;354;p27"/>
            <p:cNvSpPr/>
            <p:nvPr/>
          </p:nvSpPr>
          <p:spPr>
            <a:xfrm>
              <a:off x="0" y="0"/>
              <a:ext cx="1248639" cy="1689096"/>
            </a:xfrm>
            <a:custGeom>
              <a:rect b="b" l="l" r="r" t="t"/>
              <a:pathLst>
                <a:path extrusionOk="0" h="1689096" w="1248639">
                  <a:moveTo>
                    <a:pt x="39192" y="0"/>
                  </a:moveTo>
                  <a:lnTo>
                    <a:pt x="1209447" y="0"/>
                  </a:lnTo>
                  <a:cubicBezTo>
                    <a:pt x="1231092" y="0"/>
                    <a:pt x="1248639" y="17547"/>
                    <a:pt x="1248639" y="39192"/>
                  </a:cubicBezTo>
                  <a:lnTo>
                    <a:pt x="1248639" y="1649904"/>
                  </a:lnTo>
                  <a:cubicBezTo>
                    <a:pt x="1248639" y="1660298"/>
                    <a:pt x="1244510" y="1670267"/>
                    <a:pt x="1237160" y="1677617"/>
                  </a:cubicBezTo>
                  <a:cubicBezTo>
                    <a:pt x="1229810" y="1684967"/>
                    <a:pt x="1219841" y="1689096"/>
                    <a:pt x="1209447" y="1689096"/>
                  </a:cubicBezTo>
                  <a:lnTo>
                    <a:pt x="39192" y="1689096"/>
                  </a:lnTo>
                  <a:cubicBezTo>
                    <a:pt x="17547" y="1689096"/>
                    <a:pt x="0" y="1671549"/>
                    <a:pt x="0" y="1649904"/>
                  </a:cubicBezTo>
                  <a:lnTo>
                    <a:pt x="0" y="39192"/>
                  </a:lnTo>
                  <a:cubicBezTo>
                    <a:pt x="0" y="28798"/>
                    <a:pt x="4129" y="18829"/>
                    <a:pt x="11479" y="11479"/>
                  </a:cubicBezTo>
                  <a:cubicBezTo>
                    <a:pt x="18829" y="4129"/>
                    <a:pt x="28798" y="0"/>
                    <a:pt x="39192" y="0"/>
                  </a:cubicBezTo>
                  <a:close/>
                </a:path>
              </a:pathLst>
            </a:custGeom>
            <a:solidFill>
              <a:srgbClr val="FFEFDB"/>
            </a:solidFill>
            <a:ln>
              <a:noFill/>
            </a:ln>
          </p:spPr>
          <p:txBody>
            <a:bodyPr anchorCtr="0" anchor="ctr" bIns="97875" lIns="97875" spcFirstLastPara="1" rIns="97875" wrap="square" tIns="97875">
              <a:noAutofit/>
            </a:bodyPr>
            <a:lstStyle/>
            <a:p>
              <a:pPr indent="0" lvl="0" marL="0" rtl="0" algn="l">
                <a:spcBef>
                  <a:spcPts val="0"/>
                </a:spcBef>
                <a:spcAft>
                  <a:spcPts val="0"/>
                </a:spcAft>
                <a:buNone/>
              </a:pPr>
              <a:r>
                <a:t/>
              </a:r>
              <a:endParaRPr/>
            </a:p>
          </p:txBody>
        </p:sp>
        <p:sp>
          <p:nvSpPr>
            <p:cNvPr id="355" name="Google Shape;355;p27"/>
            <p:cNvSpPr txBox="1"/>
            <p:nvPr/>
          </p:nvSpPr>
          <p:spPr>
            <a:xfrm>
              <a:off x="0" y="-38100"/>
              <a:ext cx="1248600" cy="1727100"/>
            </a:xfrm>
            <a:prstGeom prst="rect">
              <a:avLst/>
            </a:prstGeom>
            <a:solidFill>
              <a:srgbClr val="FFEFDB"/>
            </a:solidFill>
            <a:ln>
              <a:noFill/>
            </a:ln>
          </p:spPr>
          <p:txBody>
            <a:bodyPr anchorCtr="0" anchor="ctr" bIns="54375" lIns="54375" spcFirstLastPara="1" rIns="54375" wrap="square" tIns="54375">
              <a:noAutofit/>
            </a:bodyPr>
            <a:lstStyle/>
            <a:p>
              <a:pPr indent="0" lvl="0" marL="0" marR="0" rtl="0" algn="ctr">
                <a:lnSpc>
                  <a:spcPct val="116666"/>
                </a:lnSpc>
                <a:spcBef>
                  <a:spcPts val="0"/>
                </a:spcBef>
                <a:spcAft>
                  <a:spcPts val="0"/>
                </a:spcAft>
                <a:buNone/>
              </a:pPr>
              <a:r>
                <a:t/>
              </a:r>
              <a:endParaRPr b="0" i="0" sz="1927" u="none" cap="none" strike="noStrike">
                <a:solidFill>
                  <a:schemeClr val="dk1"/>
                </a:solidFill>
                <a:latin typeface="Calibri"/>
                <a:ea typeface="Calibri"/>
                <a:cs typeface="Calibri"/>
                <a:sym typeface="Calibri"/>
              </a:endParaRPr>
            </a:p>
          </p:txBody>
        </p:sp>
      </p:grpSp>
      <p:sp>
        <p:nvSpPr>
          <p:cNvPr id="356" name="Google Shape;356;p27"/>
          <p:cNvSpPr txBox="1"/>
          <p:nvPr/>
        </p:nvSpPr>
        <p:spPr>
          <a:xfrm>
            <a:off x="735904" y="2010513"/>
            <a:ext cx="518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solidFill>
                <a:schemeClr val="dk1"/>
              </a:solidFill>
            </a:endParaRPr>
          </a:p>
        </p:txBody>
      </p:sp>
      <p:sp>
        <p:nvSpPr>
          <p:cNvPr id="357" name="Google Shape;357;p27"/>
          <p:cNvSpPr txBox="1"/>
          <p:nvPr/>
        </p:nvSpPr>
        <p:spPr>
          <a:xfrm rot="507826">
            <a:off x="698266" y="398988"/>
            <a:ext cx="2841345" cy="508022"/>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3300" u="none" cap="none" strike="noStrike">
                <a:solidFill>
                  <a:srgbClr val="033992"/>
                </a:solidFill>
                <a:latin typeface="Courier New"/>
                <a:ea typeface="Courier New"/>
                <a:cs typeface="Courier New"/>
                <a:sym typeface="Courier New"/>
              </a:rPr>
              <a:t>pertenencia</a:t>
            </a:r>
            <a:endParaRPr b="1" sz="3300">
              <a:latin typeface="Courier New"/>
              <a:ea typeface="Courier New"/>
              <a:cs typeface="Courier New"/>
              <a:sym typeface="Courier New"/>
            </a:endParaRPr>
          </a:p>
        </p:txBody>
      </p:sp>
      <p:sp>
        <p:nvSpPr>
          <p:cNvPr id="358" name="Google Shape;358;p27"/>
          <p:cNvSpPr txBox="1"/>
          <p:nvPr/>
        </p:nvSpPr>
        <p:spPr>
          <a:xfrm rot="-719425">
            <a:off x="4013342" y="114299"/>
            <a:ext cx="3210138" cy="1077400"/>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None/>
            </a:pPr>
            <a:r>
              <a:rPr b="0" i="0" lang="en-US" sz="7000" u="none" cap="none" strike="noStrike">
                <a:solidFill>
                  <a:srgbClr val="F8B55E"/>
                </a:solidFill>
                <a:latin typeface="Traditional Arabic"/>
                <a:ea typeface="Traditional Arabic"/>
                <a:cs typeface="Traditional Arabic"/>
                <a:sym typeface="Traditional Arabic"/>
              </a:rPr>
              <a:t>الانتماء</a:t>
            </a:r>
            <a:endParaRPr sz="7000"/>
          </a:p>
        </p:txBody>
      </p:sp>
      <p:sp>
        <p:nvSpPr>
          <p:cNvPr id="359" name="Google Shape;359;p27"/>
          <p:cNvSpPr txBox="1"/>
          <p:nvPr/>
        </p:nvSpPr>
        <p:spPr>
          <a:xfrm rot="-506415">
            <a:off x="7707758" y="104743"/>
            <a:ext cx="2845114" cy="652061"/>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4236" u="none" cap="none" strike="noStrike">
                <a:solidFill>
                  <a:srgbClr val="CD9037"/>
                </a:solidFill>
                <a:latin typeface="Gloria Hallelujah"/>
                <a:ea typeface="Gloria Hallelujah"/>
                <a:cs typeface="Gloria Hallelujah"/>
                <a:sym typeface="Gloria Hallelujah"/>
              </a:rPr>
              <a:t>belonging</a:t>
            </a:r>
            <a:endParaRPr/>
          </a:p>
        </p:txBody>
      </p:sp>
      <p:sp>
        <p:nvSpPr>
          <p:cNvPr id="360" name="Google Shape;360;p27"/>
          <p:cNvSpPr txBox="1"/>
          <p:nvPr/>
        </p:nvSpPr>
        <p:spPr>
          <a:xfrm rot="486563">
            <a:off x="11585921" y="53631"/>
            <a:ext cx="1994847" cy="923623"/>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6000" u="none" cap="none" strike="noStrike">
                <a:solidFill>
                  <a:srgbClr val="1F8350"/>
                </a:solidFill>
                <a:latin typeface="Palatino"/>
                <a:ea typeface="Palatino"/>
                <a:cs typeface="Palatino"/>
                <a:sym typeface="Palatino"/>
              </a:rPr>
              <a:t>مجتمع</a:t>
            </a:r>
            <a:endParaRPr/>
          </a:p>
        </p:txBody>
      </p:sp>
      <p:sp>
        <p:nvSpPr>
          <p:cNvPr id="361" name="Google Shape;361;p27"/>
          <p:cNvSpPr txBox="1"/>
          <p:nvPr/>
        </p:nvSpPr>
        <p:spPr>
          <a:xfrm rot="391345">
            <a:off x="1129040" y="9227688"/>
            <a:ext cx="3552192" cy="73889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4800" u="none" cap="none" strike="noStrike">
                <a:solidFill>
                  <a:srgbClr val="EA696B"/>
                </a:solidFill>
                <a:latin typeface="Gloria Hallelujah"/>
                <a:ea typeface="Gloria Hallelujah"/>
                <a:cs typeface="Gloria Hallelujah"/>
                <a:sym typeface="Gloria Hallelujah"/>
              </a:rPr>
              <a:t>comunidad</a:t>
            </a:r>
            <a:endParaRPr sz="4800">
              <a:solidFill>
                <a:srgbClr val="EA696B"/>
              </a:solidFill>
              <a:latin typeface="Gloria Hallelujah"/>
              <a:ea typeface="Gloria Hallelujah"/>
              <a:cs typeface="Gloria Hallelujah"/>
              <a:sym typeface="Gloria Hallelujah"/>
            </a:endParaRPr>
          </a:p>
        </p:txBody>
      </p:sp>
      <p:sp>
        <p:nvSpPr>
          <p:cNvPr id="362" name="Google Shape;362;p27"/>
          <p:cNvSpPr txBox="1"/>
          <p:nvPr/>
        </p:nvSpPr>
        <p:spPr>
          <a:xfrm rot="-275160">
            <a:off x="13764545" y="9361150"/>
            <a:ext cx="2780301" cy="74004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4808" u="none" cap="none" strike="noStrike">
                <a:solidFill>
                  <a:srgbClr val="1F8350"/>
                </a:solidFill>
                <a:latin typeface="Caveat"/>
                <a:ea typeface="Caveat"/>
                <a:cs typeface="Caveat"/>
                <a:sym typeface="Caveat"/>
              </a:rPr>
              <a:t>community</a:t>
            </a:r>
            <a:endParaRPr sz="2500">
              <a:latin typeface="Caveat"/>
              <a:ea typeface="Caveat"/>
              <a:cs typeface="Caveat"/>
              <a:sym typeface="Caveat"/>
            </a:endParaRPr>
          </a:p>
        </p:txBody>
      </p:sp>
      <p:sp>
        <p:nvSpPr>
          <p:cNvPr id="363" name="Google Shape;363;p27"/>
          <p:cNvSpPr txBox="1"/>
          <p:nvPr/>
        </p:nvSpPr>
        <p:spPr>
          <a:xfrm>
            <a:off x="4795664" y="9352471"/>
            <a:ext cx="3621900" cy="8157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5300" u="none" cap="none" strike="noStrike">
                <a:solidFill>
                  <a:srgbClr val="7A6200"/>
                </a:solidFill>
                <a:latin typeface="Traditional Arabic"/>
                <a:ea typeface="Traditional Arabic"/>
                <a:cs typeface="Traditional Arabic"/>
                <a:sym typeface="Traditional Arabic"/>
              </a:rPr>
              <a:t>مرحباً</a:t>
            </a:r>
            <a:endParaRPr sz="5300"/>
          </a:p>
        </p:txBody>
      </p:sp>
      <p:sp>
        <p:nvSpPr>
          <p:cNvPr id="364" name="Google Shape;364;p27"/>
          <p:cNvSpPr txBox="1"/>
          <p:nvPr/>
        </p:nvSpPr>
        <p:spPr>
          <a:xfrm rot="-447715">
            <a:off x="14596743" y="78407"/>
            <a:ext cx="2841362" cy="595077"/>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i="0" lang="en-US" sz="3866" u="none" cap="none" strike="noStrike">
                <a:solidFill>
                  <a:srgbClr val="E40001"/>
                </a:solidFill>
                <a:latin typeface="Yeseva One"/>
                <a:ea typeface="Yeseva One"/>
                <a:cs typeface="Yeseva One"/>
                <a:sym typeface="Yeseva One"/>
              </a:rPr>
              <a:t>bienvenido</a:t>
            </a:r>
            <a:endParaRPr sz="1100">
              <a:latin typeface="Yeseva One"/>
              <a:ea typeface="Yeseva One"/>
              <a:cs typeface="Yeseva One"/>
              <a:sym typeface="Yeseva One"/>
            </a:endParaRPr>
          </a:p>
        </p:txBody>
      </p:sp>
      <p:sp>
        <p:nvSpPr>
          <p:cNvPr id="365" name="Google Shape;365;p27"/>
          <p:cNvSpPr txBox="1"/>
          <p:nvPr/>
        </p:nvSpPr>
        <p:spPr>
          <a:xfrm rot="453025">
            <a:off x="9386970" y="9467485"/>
            <a:ext cx="2490897" cy="570749"/>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3708" u="none" cap="none" strike="noStrike">
                <a:solidFill>
                  <a:srgbClr val="033992"/>
                </a:solidFill>
                <a:latin typeface="Montserrat Alternates"/>
                <a:ea typeface="Montserrat Alternates"/>
                <a:cs typeface="Montserrat Alternates"/>
                <a:sym typeface="Montserrat Alternates"/>
              </a:rPr>
              <a:t>welcome</a:t>
            </a:r>
            <a:endParaRPr>
              <a:latin typeface="Montserrat Alternates"/>
              <a:ea typeface="Montserrat Alternates"/>
              <a:cs typeface="Montserrat Alternates"/>
              <a:sym typeface="Montserrat Alternates"/>
            </a:endParaRPr>
          </a:p>
        </p:txBody>
      </p:sp>
      <p:pic>
        <p:nvPicPr>
          <p:cNvPr id="366" name="Google Shape;366;p27"/>
          <p:cNvPicPr preferRelativeResize="0"/>
          <p:nvPr/>
        </p:nvPicPr>
        <p:blipFill>
          <a:blip r:embed="rId3">
            <a:alphaModFix/>
          </a:blip>
          <a:stretch>
            <a:fillRect/>
          </a:stretch>
        </p:blipFill>
        <p:spPr>
          <a:xfrm>
            <a:off x="6190500" y="2434282"/>
            <a:ext cx="6102076" cy="6141275"/>
          </a:xfrm>
          <a:prstGeom prst="rect">
            <a:avLst/>
          </a:prstGeom>
          <a:noFill/>
          <a:ln>
            <a:noFill/>
          </a:ln>
        </p:spPr>
      </p:pic>
      <p:sp>
        <p:nvSpPr>
          <p:cNvPr id="367" name="Google Shape;367;p27"/>
          <p:cNvSpPr txBox="1"/>
          <p:nvPr/>
        </p:nvSpPr>
        <p:spPr>
          <a:xfrm>
            <a:off x="702900" y="1363029"/>
            <a:ext cx="16954500" cy="1139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4000">
                <a:solidFill>
                  <a:srgbClr val="3D3B39"/>
                </a:solidFill>
                <a:latin typeface="Archivo Black"/>
                <a:ea typeface="Archivo Black"/>
                <a:cs typeface="Archivo Black"/>
                <a:sym typeface="Archivo Black"/>
              </a:rPr>
              <a:t>First Day of School at MHS</a:t>
            </a:r>
            <a:endParaRPr sz="2000">
              <a:solidFill>
                <a:schemeClr val="dk1"/>
              </a:solidFill>
            </a:endParaRPr>
          </a:p>
          <a:p>
            <a:pPr indent="0" lvl="0" marL="0" rtl="0" algn="l">
              <a:spcBef>
                <a:spcPts val="0"/>
              </a:spcBef>
              <a:spcAft>
                <a:spcPts val="0"/>
              </a:spcAft>
              <a:buSzPts val="1100"/>
              <a:buNone/>
            </a:pPr>
            <a:r>
              <a:t/>
            </a:r>
            <a:endParaRPr sz="3400">
              <a:solidFill>
                <a:srgbClr val="3D3B39"/>
              </a:solidFill>
              <a:latin typeface="Archivo Black"/>
              <a:ea typeface="Archivo Black"/>
              <a:cs typeface="Archivo Black"/>
              <a:sym typeface="Archivo Blac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grpSp>
        <p:nvGrpSpPr>
          <p:cNvPr id="372" name="Google Shape;372;p28"/>
          <p:cNvGrpSpPr/>
          <p:nvPr/>
        </p:nvGrpSpPr>
        <p:grpSpPr>
          <a:xfrm>
            <a:off x="3936462" y="2116611"/>
            <a:ext cx="9998352" cy="7021052"/>
            <a:chOff x="0" y="-38100"/>
            <a:chExt cx="1248639" cy="1727196"/>
          </a:xfrm>
        </p:grpSpPr>
        <p:sp>
          <p:nvSpPr>
            <p:cNvPr id="373" name="Google Shape;373;p28"/>
            <p:cNvSpPr/>
            <p:nvPr/>
          </p:nvSpPr>
          <p:spPr>
            <a:xfrm>
              <a:off x="0" y="0"/>
              <a:ext cx="1248639" cy="1689096"/>
            </a:xfrm>
            <a:custGeom>
              <a:rect b="b" l="l" r="r" t="t"/>
              <a:pathLst>
                <a:path extrusionOk="0" h="1689096" w="1248639">
                  <a:moveTo>
                    <a:pt x="39192" y="0"/>
                  </a:moveTo>
                  <a:lnTo>
                    <a:pt x="1209447" y="0"/>
                  </a:lnTo>
                  <a:cubicBezTo>
                    <a:pt x="1231092" y="0"/>
                    <a:pt x="1248639" y="17547"/>
                    <a:pt x="1248639" y="39192"/>
                  </a:cubicBezTo>
                  <a:lnTo>
                    <a:pt x="1248639" y="1649904"/>
                  </a:lnTo>
                  <a:cubicBezTo>
                    <a:pt x="1248639" y="1660298"/>
                    <a:pt x="1244510" y="1670267"/>
                    <a:pt x="1237160" y="1677617"/>
                  </a:cubicBezTo>
                  <a:cubicBezTo>
                    <a:pt x="1229810" y="1684967"/>
                    <a:pt x="1219841" y="1689096"/>
                    <a:pt x="1209447" y="1689096"/>
                  </a:cubicBezTo>
                  <a:lnTo>
                    <a:pt x="39192" y="1689096"/>
                  </a:lnTo>
                  <a:cubicBezTo>
                    <a:pt x="17547" y="1689096"/>
                    <a:pt x="0" y="1671549"/>
                    <a:pt x="0" y="1649904"/>
                  </a:cubicBezTo>
                  <a:lnTo>
                    <a:pt x="0" y="39192"/>
                  </a:lnTo>
                  <a:cubicBezTo>
                    <a:pt x="0" y="28798"/>
                    <a:pt x="4129" y="18829"/>
                    <a:pt x="11479" y="11479"/>
                  </a:cubicBezTo>
                  <a:cubicBezTo>
                    <a:pt x="18829" y="4129"/>
                    <a:pt x="28798" y="0"/>
                    <a:pt x="39192" y="0"/>
                  </a:cubicBezTo>
                  <a:close/>
                </a:path>
              </a:pathLst>
            </a:custGeom>
            <a:solidFill>
              <a:srgbClr val="FFEFDB"/>
            </a:solidFill>
            <a:ln>
              <a:noFill/>
            </a:ln>
          </p:spPr>
          <p:txBody>
            <a:bodyPr anchorCtr="0" anchor="ctr" bIns="97875" lIns="97875" spcFirstLastPara="1" rIns="97875" wrap="square" tIns="97875">
              <a:noAutofit/>
            </a:bodyPr>
            <a:lstStyle/>
            <a:p>
              <a:pPr indent="0" lvl="0" marL="0" rtl="0" algn="l">
                <a:spcBef>
                  <a:spcPts val="0"/>
                </a:spcBef>
                <a:spcAft>
                  <a:spcPts val="0"/>
                </a:spcAft>
                <a:buNone/>
              </a:pPr>
              <a:r>
                <a:t/>
              </a:r>
              <a:endParaRPr/>
            </a:p>
          </p:txBody>
        </p:sp>
        <p:sp>
          <p:nvSpPr>
            <p:cNvPr id="374" name="Google Shape;374;p28"/>
            <p:cNvSpPr txBox="1"/>
            <p:nvPr/>
          </p:nvSpPr>
          <p:spPr>
            <a:xfrm>
              <a:off x="0" y="-38100"/>
              <a:ext cx="1248600" cy="1727100"/>
            </a:xfrm>
            <a:prstGeom prst="rect">
              <a:avLst/>
            </a:prstGeom>
            <a:solidFill>
              <a:srgbClr val="FFEFDB"/>
            </a:solidFill>
            <a:ln>
              <a:noFill/>
            </a:ln>
          </p:spPr>
          <p:txBody>
            <a:bodyPr anchorCtr="0" anchor="ctr" bIns="54375" lIns="54375" spcFirstLastPara="1" rIns="54375" wrap="square" tIns="54375">
              <a:noAutofit/>
            </a:bodyPr>
            <a:lstStyle/>
            <a:p>
              <a:pPr indent="0" lvl="0" marL="0" marR="0" rtl="0" algn="ctr">
                <a:lnSpc>
                  <a:spcPct val="116666"/>
                </a:lnSpc>
                <a:spcBef>
                  <a:spcPts val="0"/>
                </a:spcBef>
                <a:spcAft>
                  <a:spcPts val="0"/>
                </a:spcAft>
                <a:buNone/>
              </a:pPr>
              <a:r>
                <a:t/>
              </a:r>
              <a:endParaRPr b="0" i="0" sz="1927" u="none" cap="none" strike="noStrike">
                <a:solidFill>
                  <a:schemeClr val="dk1"/>
                </a:solidFill>
                <a:latin typeface="Calibri"/>
                <a:ea typeface="Calibri"/>
                <a:cs typeface="Calibri"/>
                <a:sym typeface="Calibri"/>
              </a:endParaRPr>
            </a:p>
          </p:txBody>
        </p:sp>
      </p:grpSp>
      <p:sp>
        <p:nvSpPr>
          <p:cNvPr id="375" name="Google Shape;375;p28"/>
          <p:cNvSpPr txBox="1"/>
          <p:nvPr/>
        </p:nvSpPr>
        <p:spPr>
          <a:xfrm>
            <a:off x="735904" y="2010513"/>
            <a:ext cx="518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solidFill>
                <a:schemeClr val="dk1"/>
              </a:solidFill>
            </a:endParaRPr>
          </a:p>
        </p:txBody>
      </p:sp>
      <p:sp>
        <p:nvSpPr>
          <p:cNvPr id="376" name="Google Shape;376;p28"/>
          <p:cNvSpPr txBox="1"/>
          <p:nvPr/>
        </p:nvSpPr>
        <p:spPr>
          <a:xfrm rot="507826">
            <a:off x="698266" y="398988"/>
            <a:ext cx="2841345" cy="508022"/>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3300" u="none" cap="none" strike="noStrike">
                <a:solidFill>
                  <a:srgbClr val="033992"/>
                </a:solidFill>
                <a:latin typeface="Courier New"/>
                <a:ea typeface="Courier New"/>
                <a:cs typeface="Courier New"/>
                <a:sym typeface="Courier New"/>
              </a:rPr>
              <a:t>pertenencia</a:t>
            </a:r>
            <a:endParaRPr b="1" sz="3300">
              <a:latin typeface="Courier New"/>
              <a:ea typeface="Courier New"/>
              <a:cs typeface="Courier New"/>
              <a:sym typeface="Courier New"/>
            </a:endParaRPr>
          </a:p>
        </p:txBody>
      </p:sp>
      <p:sp>
        <p:nvSpPr>
          <p:cNvPr id="377" name="Google Shape;377;p28"/>
          <p:cNvSpPr txBox="1"/>
          <p:nvPr/>
        </p:nvSpPr>
        <p:spPr>
          <a:xfrm rot="-719425">
            <a:off x="4013342" y="114299"/>
            <a:ext cx="3210138" cy="1077400"/>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None/>
            </a:pPr>
            <a:r>
              <a:rPr b="0" i="0" lang="en-US" sz="7000" u="none" cap="none" strike="noStrike">
                <a:solidFill>
                  <a:srgbClr val="F8B55E"/>
                </a:solidFill>
                <a:latin typeface="Traditional Arabic"/>
                <a:ea typeface="Traditional Arabic"/>
                <a:cs typeface="Traditional Arabic"/>
                <a:sym typeface="Traditional Arabic"/>
              </a:rPr>
              <a:t>الانتماء</a:t>
            </a:r>
            <a:endParaRPr sz="7000"/>
          </a:p>
        </p:txBody>
      </p:sp>
      <p:sp>
        <p:nvSpPr>
          <p:cNvPr id="378" name="Google Shape;378;p28"/>
          <p:cNvSpPr txBox="1"/>
          <p:nvPr/>
        </p:nvSpPr>
        <p:spPr>
          <a:xfrm rot="-506415">
            <a:off x="7707758" y="104743"/>
            <a:ext cx="2845114" cy="652061"/>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4236" u="none" cap="none" strike="noStrike">
                <a:solidFill>
                  <a:srgbClr val="CD9037"/>
                </a:solidFill>
                <a:latin typeface="Gloria Hallelujah"/>
                <a:ea typeface="Gloria Hallelujah"/>
                <a:cs typeface="Gloria Hallelujah"/>
                <a:sym typeface="Gloria Hallelujah"/>
              </a:rPr>
              <a:t>belonging</a:t>
            </a:r>
            <a:endParaRPr/>
          </a:p>
        </p:txBody>
      </p:sp>
      <p:sp>
        <p:nvSpPr>
          <p:cNvPr id="379" name="Google Shape;379;p28"/>
          <p:cNvSpPr txBox="1"/>
          <p:nvPr/>
        </p:nvSpPr>
        <p:spPr>
          <a:xfrm rot="486563">
            <a:off x="11585921" y="53631"/>
            <a:ext cx="1994847" cy="923623"/>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6000" u="none" cap="none" strike="noStrike">
                <a:solidFill>
                  <a:srgbClr val="1F8350"/>
                </a:solidFill>
                <a:latin typeface="Palatino"/>
                <a:ea typeface="Palatino"/>
                <a:cs typeface="Palatino"/>
                <a:sym typeface="Palatino"/>
              </a:rPr>
              <a:t>مجتمع</a:t>
            </a:r>
            <a:endParaRPr/>
          </a:p>
        </p:txBody>
      </p:sp>
      <p:sp>
        <p:nvSpPr>
          <p:cNvPr id="380" name="Google Shape;380;p28"/>
          <p:cNvSpPr txBox="1"/>
          <p:nvPr/>
        </p:nvSpPr>
        <p:spPr>
          <a:xfrm rot="391345">
            <a:off x="1129040" y="9227688"/>
            <a:ext cx="3552192" cy="73889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4800" u="none" cap="none" strike="noStrike">
                <a:solidFill>
                  <a:srgbClr val="EA696B"/>
                </a:solidFill>
                <a:latin typeface="Gloria Hallelujah"/>
                <a:ea typeface="Gloria Hallelujah"/>
                <a:cs typeface="Gloria Hallelujah"/>
                <a:sym typeface="Gloria Hallelujah"/>
              </a:rPr>
              <a:t>comunidad</a:t>
            </a:r>
            <a:endParaRPr sz="4800">
              <a:solidFill>
                <a:srgbClr val="EA696B"/>
              </a:solidFill>
              <a:latin typeface="Gloria Hallelujah"/>
              <a:ea typeface="Gloria Hallelujah"/>
              <a:cs typeface="Gloria Hallelujah"/>
              <a:sym typeface="Gloria Hallelujah"/>
            </a:endParaRPr>
          </a:p>
        </p:txBody>
      </p:sp>
      <p:sp>
        <p:nvSpPr>
          <p:cNvPr id="381" name="Google Shape;381;p28"/>
          <p:cNvSpPr txBox="1"/>
          <p:nvPr/>
        </p:nvSpPr>
        <p:spPr>
          <a:xfrm rot="-275160">
            <a:off x="13764545" y="9361150"/>
            <a:ext cx="2780301" cy="74004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4808" u="none" cap="none" strike="noStrike">
                <a:solidFill>
                  <a:srgbClr val="1F8350"/>
                </a:solidFill>
                <a:latin typeface="Caveat"/>
                <a:ea typeface="Caveat"/>
                <a:cs typeface="Caveat"/>
                <a:sym typeface="Caveat"/>
              </a:rPr>
              <a:t>community</a:t>
            </a:r>
            <a:endParaRPr sz="2500">
              <a:latin typeface="Caveat"/>
              <a:ea typeface="Caveat"/>
              <a:cs typeface="Caveat"/>
              <a:sym typeface="Caveat"/>
            </a:endParaRPr>
          </a:p>
        </p:txBody>
      </p:sp>
      <p:sp>
        <p:nvSpPr>
          <p:cNvPr id="382" name="Google Shape;382;p28"/>
          <p:cNvSpPr txBox="1"/>
          <p:nvPr/>
        </p:nvSpPr>
        <p:spPr>
          <a:xfrm>
            <a:off x="4795664" y="9352471"/>
            <a:ext cx="3621900" cy="8157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5300" u="none" cap="none" strike="noStrike">
                <a:solidFill>
                  <a:srgbClr val="7A6200"/>
                </a:solidFill>
                <a:latin typeface="Traditional Arabic"/>
                <a:ea typeface="Traditional Arabic"/>
                <a:cs typeface="Traditional Arabic"/>
                <a:sym typeface="Traditional Arabic"/>
              </a:rPr>
              <a:t>مرحباً</a:t>
            </a:r>
            <a:endParaRPr sz="5300"/>
          </a:p>
        </p:txBody>
      </p:sp>
      <p:sp>
        <p:nvSpPr>
          <p:cNvPr id="383" name="Google Shape;383;p28"/>
          <p:cNvSpPr txBox="1"/>
          <p:nvPr/>
        </p:nvSpPr>
        <p:spPr>
          <a:xfrm rot="-447715">
            <a:off x="14596743" y="78407"/>
            <a:ext cx="2841362" cy="595077"/>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i="0" lang="en-US" sz="3866" u="none" cap="none" strike="noStrike">
                <a:solidFill>
                  <a:srgbClr val="E40001"/>
                </a:solidFill>
                <a:latin typeface="Yeseva One"/>
                <a:ea typeface="Yeseva One"/>
                <a:cs typeface="Yeseva One"/>
                <a:sym typeface="Yeseva One"/>
              </a:rPr>
              <a:t>bienvenido</a:t>
            </a:r>
            <a:endParaRPr sz="1100">
              <a:latin typeface="Yeseva One"/>
              <a:ea typeface="Yeseva One"/>
              <a:cs typeface="Yeseva One"/>
              <a:sym typeface="Yeseva One"/>
            </a:endParaRPr>
          </a:p>
        </p:txBody>
      </p:sp>
      <p:sp>
        <p:nvSpPr>
          <p:cNvPr id="384" name="Google Shape;384;p28"/>
          <p:cNvSpPr txBox="1"/>
          <p:nvPr/>
        </p:nvSpPr>
        <p:spPr>
          <a:xfrm rot="453025">
            <a:off x="9386970" y="9467485"/>
            <a:ext cx="2490897" cy="570749"/>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3708" u="none" cap="none" strike="noStrike">
                <a:solidFill>
                  <a:srgbClr val="033992"/>
                </a:solidFill>
                <a:latin typeface="Montserrat Alternates"/>
                <a:ea typeface="Montserrat Alternates"/>
                <a:cs typeface="Montserrat Alternates"/>
                <a:sym typeface="Montserrat Alternates"/>
              </a:rPr>
              <a:t>welcome</a:t>
            </a:r>
            <a:endParaRPr>
              <a:latin typeface="Montserrat Alternates"/>
              <a:ea typeface="Montserrat Alternates"/>
              <a:cs typeface="Montserrat Alternates"/>
              <a:sym typeface="Montserrat Alternates"/>
            </a:endParaRPr>
          </a:p>
        </p:txBody>
      </p:sp>
      <p:sp>
        <p:nvSpPr>
          <p:cNvPr id="385" name="Google Shape;385;p28"/>
          <p:cNvSpPr txBox="1"/>
          <p:nvPr/>
        </p:nvSpPr>
        <p:spPr>
          <a:xfrm>
            <a:off x="702900" y="1363029"/>
            <a:ext cx="16954500" cy="1139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4000">
                <a:solidFill>
                  <a:srgbClr val="3D3B39"/>
                </a:solidFill>
                <a:latin typeface="Archivo Black"/>
                <a:ea typeface="Archivo Black"/>
                <a:cs typeface="Archivo Black"/>
                <a:sym typeface="Archivo Black"/>
              </a:rPr>
              <a:t>First Day of School at MHS</a:t>
            </a:r>
            <a:endParaRPr>
              <a:solidFill>
                <a:schemeClr val="dk1"/>
              </a:solidFill>
            </a:endParaRPr>
          </a:p>
          <a:p>
            <a:pPr indent="0" lvl="0" marL="0" rtl="0" algn="l">
              <a:spcBef>
                <a:spcPts val="0"/>
              </a:spcBef>
              <a:spcAft>
                <a:spcPts val="0"/>
              </a:spcAft>
              <a:buSzPts val="1100"/>
              <a:buNone/>
            </a:pPr>
            <a:r>
              <a:t/>
            </a:r>
            <a:endParaRPr sz="3400">
              <a:solidFill>
                <a:srgbClr val="3D3B39"/>
              </a:solidFill>
              <a:latin typeface="Archivo Black"/>
              <a:ea typeface="Archivo Black"/>
              <a:cs typeface="Archivo Black"/>
              <a:sym typeface="Archivo Black"/>
            </a:endParaRPr>
          </a:p>
        </p:txBody>
      </p:sp>
      <p:pic>
        <p:nvPicPr>
          <p:cNvPr id="386" name="Google Shape;386;p28"/>
          <p:cNvPicPr preferRelativeResize="0"/>
          <p:nvPr/>
        </p:nvPicPr>
        <p:blipFill rotWithShape="1">
          <a:blip r:embed="rId3">
            <a:alphaModFix/>
          </a:blip>
          <a:srcRect b="43581" l="27749" r="21887" t="22804"/>
          <a:stretch/>
        </p:blipFill>
        <p:spPr>
          <a:xfrm>
            <a:off x="5778227" y="2950301"/>
            <a:ext cx="6314828" cy="5631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grpSp>
        <p:nvGrpSpPr>
          <p:cNvPr id="391" name="Google Shape;391;p29"/>
          <p:cNvGrpSpPr/>
          <p:nvPr/>
        </p:nvGrpSpPr>
        <p:grpSpPr>
          <a:xfrm>
            <a:off x="3936462" y="2116611"/>
            <a:ext cx="9998352" cy="7021052"/>
            <a:chOff x="0" y="-38100"/>
            <a:chExt cx="1248639" cy="1727196"/>
          </a:xfrm>
        </p:grpSpPr>
        <p:sp>
          <p:nvSpPr>
            <p:cNvPr id="392" name="Google Shape;392;p29"/>
            <p:cNvSpPr/>
            <p:nvPr/>
          </p:nvSpPr>
          <p:spPr>
            <a:xfrm>
              <a:off x="0" y="0"/>
              <a:ext cx="1248639" cy="1689096"/>
            </a:xfrm>
            <a:custGeom>
              <a:rect b="b" l="l" r="r" t="t"/>
              <a:pathLst>
                <a:path extrusionOk="0" h="1689096" w="1248639">
                  <a:moveTo>
                    <a:pt x="39192" y="0"/>
                  </a:moveTo>
                  <a:lnTo>
                    <a:pt x="1209447" y="0"/>
                  </a:lnTo>
                  <a:cubicBezTo>
                    <a:pt x="1231092" y="0"/>
                    <a:pt x="1248639" y="17547"/>
                    <a:pt x="1248639" y="39192"/>
                  </a:cubicBezTo>
                  <a:lnTo>
                    <a:pt x="1248639" y="1649904"/>
                  </a:lnTo>
                  <a:cubicBezTo>
                    <a:pt x="1248639" y="1660298"/>
                    <a:pt x="1244510" y="1670267"/>
                    <a:pt x="1237160" y="1677617"/>
                  </a:cubicBezTo>
                  <a:cubicBezTo>
                    <a:pt x="1229810" y="1684967"/>
                    <a:pt x="1219841" y="1689096"/>
                    <a:pt x="1209447" y="1689096"/>
                  </a:cubicBezTo>
                  <a:lnTo>
                    <a:pt x="39192" y="1689096"/>
                  </a:lnTo>
                  <a:cubicBezTo>
                    <a:pt x="17547" y="1689096"/>
                    <a:pt x="0" y="1671549"/>
                    <a:pt x="0" y="1649904"/>
                  </a:cubicBezTo>
                  <a:lnTo>
                    <a:pt x="0" y="39192"/>
                  </a:lnTo>
                  <a:cubicBezTo>
                    <a:pt x="0" y="28798"/>
                    <a:pt x="4129" y="18829"/>
                    <a:pt x="11479" y="11479"/>
                  </a:cubicBezTo>
                  <a:cubicBezTo>
                    <a:pt x="18829" y="4129"/>
                    <a:pt x="28798" y="0"/>
                    <a:pt x="39192" y="0"/>
                  </a:cubicBezTo>
                  <a:close/>
                </a:path>
              </a:pathLst>
            </a:custGeom>
            <a:solidFill>
              <a:srgbClr val="FFEFDB"/>
            </a:solidFill>
            <a:ln>
              <a:noFill/>
            </a:ln>
          </p:spPr>
          <p:txBody>
            <a:bodyPr anchorCtr="0" anchor="ctr" bIns="97875" lIns="97875" spcFirstLastPara="1" rIns="97875" wrap="square" tIns="97875">
              <a:noAutofit/>
            </a:bodyPr>
            <a:lstStyle/>
            <a:p>
              <a:pPr indent="0" lvl="0" marL="0" rtl="0" algn="l">
                <a:spcBef>
                  <a:spcPts val="0"/>
                </a:spcBef>
                <a:spcAft>
                  <a:spcPts val="0"/>
                </a:spcAft>
                <a:buNone/>
              </a:pPr>
              <a:r>
                <a:t/>
              </a:r>
              <a:endParaRPr/>
            </a:p>
          </p:txBody>
        </p:sp>
        <p:sp>
          <p:nvSpPr>
            <p:cNvPr id="393" name="Google Shape;393;p29"/>
            <p:cNvSpPr txBox="1"/>
            <p:nvPr/>
          </p:nvSpPr>
          <p:spPr>
            <a:xfrm>
              <a:off x="0" y="-38100"/>
              <a:ext cx="1248600" cy="1727100"/>
            </a:xfrm>
            <a:prstGeom prst="rect">
              <a:avLst/>
            </a:prstGeom>
            <a:solidFill>
              <a:srgbClr val="FFEFDB"/>
            </a:solidFill>
            <a:ln>
              <a:noFill/>
            </a:ln>
          </p:spPr>
          <p:txBody>
            <a:bodyPr anchorCtr="0" anchor="ctr" bIns="54375" lIns="54375" spcFirstLastPara="1" rIns="54375" wrap="square" tIns="54375">
              <a:noAutofit/>
            </a:bodyPr>
            <a:lstStyle/>
            <a:p>
              <a:pPr indent="0" lvl="0" marL="0" marR="0" rtl="0" algn="ctr">
                <a:lnSpc>
                  <a:spcPct val="116666"/>
                </a:lnSpc>
                <a:spcBef>
                  <a:spcPts val="0"/>
                </a:spcBef>
                <a:spcAft>
                  <a:spcPts val="0"/>
                </a:spcAft>
                <a:buNone/>
              </a:pPr>
              <a:r>
                <a:t/>
              </a:r>
              <a:endParaRPr b="0" i="0" sz="1927" u="none" cap="none" strike="noStrike">
                <a:solidFill>
                  <a:schemeClr val="dk1"/>
                </a:solidFill>
                <a:latin typeface="Calibri"/>
                <a:ea typeface="Calibri"/>
                <a:cs typeface="Calibri"/>
                <a:sym typeface="Calibri"/>
              </a:endParaRPr>
            </a:p>
          </p:txBody>
        </p:sp>
      </p:grpSp>
      <p:sp>
        <p:nvSpPr>
          <p:cNvPr id="394" name="Google Shape;394;p29"/>
          <p:cNvSpPr txBox="1"/>
          <p:nvPr/>
        </p:nvSpPr>
        <p:spPr>
          <a:xfrm>
            <a:off x="735904" y="2010513"/>
            <a:ext cx="518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solidFill>
                <a:schemeClr val="dk1"/>
              </a:solidFill>
            </a:endParaRPr>
          </a:p>
        </p:txBody>
      </p:sp>
      <p:sp>
        <p:nvSpPr>
          <p:cNvPr id="395" name="Google Shape;395;p29"/>
          <p:cNvSpPr txBox="1"/>
          <p:nvPr/>
        </p:nvSpPr>
        <p:spPr>
          <a:xfrm rot="507826">
            <a:off x="698266" y="398988"/>
            <a:ext cx="2841345" cy="508022"/>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3300" u="none" cap="none" strike="noStrike">
                <a:solidFill>
                  <a:srgbClr val="033992"/>
                </a:solidFill>
                <a:latin typeface="Courier New"/>
                <a:ea typeface="Courier New"/>
                <a:cs typeface="Courier New"/>
                <a:sym typeface="Courier New"/>
              </a:rPr>
              <a:t>pertenencia</a:t>
            </a:r>
            <a:endParaRPr b="1" sz="3300">
              <a:latin typeface="Courier New"/>
              <a:ea typeface="Courier New"/>
              <a:cs typeface="Courier New"/>
              <a:sym typeface="Courier New"/>
            </a:endParaRPr>
          </a:p>
        </p:txBody>
      </p:sp>
      <p:sp>
        <p:nvSpPr>
          <p:cNvPr id="396" name="Google Shape;396;p29"/>
          <p:cNvSpPr txBox="1"/>
          <p:nvPr/>
        </p:nvSpPr>
        <p:spPr>
          <a:xfrm rot="-719425">
            <a:off x="4013342" y="114299"/>
            <a:ext cx="3210138" cy="1077400"/>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None/>
            </a:pPr>
            <a:r>
              <a:rPr b="0" i="0" lang="en-US" sz="7000" u="none" cap="none" strike="noStrike">
                <a:solidFill>
                  <a:srgbClr val="F8B55E"/>
                </a:solidFill>
                <a:latin typeface="Traditional Arabic"/>
                <a:ea typeface="Traditional Arabic"/>
                <a:cs typeface="Traditional Arabic"/>
                <a:sym typeface="Traditional Arabic"/>
              </a:rPr>
              <a:t>الانتماء</a:t>
            </a:r>
            <a:endParaRPr sz="7000"/>
          </a:p>
        </p:txBody>
      </p:sp>
      <p:sp>
        <p:nvSpPr>
          <p:cNvPr id="397" name="Google Shape;397;p29"/>
          <p:cNvSpPr txBox="1"/>
          <p:nvPr/>
        </p:nvSpPr>
        <p:spPr>
          <a:xfrm rot="-506415">
            <a:off x="7707758" y="104743"/>
            <a:ext cx="2845114" cy="652061"/>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4236" u="none" cap="none" strike="noStrike">
                <a:solidFill>
                  <a:srgbClr val="CD9037"/>
                </a:solidFill>
                <a:latin typeface="Gloria Hallelujah"/>
                <a:ea typeface="Gloria Hallelujah"/>
                <a:cs typeface="Gloria Hallelujah"/>
                <a:sym typeface="Gloria Hallelujah"/>
              </a:rPr>
              <a:t>belonging</a:t>
            </a:r>
            <a:endParaRPr/>
          </a:p>
        </p:txBody>
      </p:sp>
      <p:sp>
        <p:nvSpPr>
          <p:cNvPr id="398" name="Google Shape;398;p29"/>
          <p:cNvSpPr txBox="1"/>
          <p:nvPr/>
        </p:nvSpPr>
        <p:spPr>
          <a:xfrm rot="486563">
            <a:off x="11585921" y="53631"/>
            <a:ext cx="1994847" cy="923623"/>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6000" u="none" cap="none" strike="noStrike">
                <a:solidFill>
                  <a:srgbClr val="1F8350"/>
                </a:solidFill>
                <a:latin typeface="Palatino"/>
                <a:ea typeface="Palatino"/>
                <a:cs typeface="Palatino"/>
                <a:sym typeface="Palatino"/>
              </a:rPr>
              <a:t>مجتمع</a:t>
            </a:r>
            <a:endParaRPr/>
          </a:p>
        </p:txBody>
      </p:sp>
      <p:sp>
        <p:nvSpPr>
          <p:cNvPr id="399" name="Google Shape;399;p29"/>
          <p:cNvSpPr txBox="1"/>
          <p:nvPr/>
        </p:nvSpPr>
        <p:spPr>
          <a:xfrm rot="391345">
            <a:off x="1129040" y="9227688"/>
            <a:ext cx="3552192" cy="73889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4800" u="none" cap="none" strike="noStrike">
                <a:solidFill>
                  <a:srgbClr val="EA696B"/>
                </a:solidFill>
                <a:latin typeface="Gloria Hallelujah"/>
                <a:ea typeface="Gloria Hallelujah"/>
                <a:cs typeface="Gloria Hallelujah"/>
                <a:sym typeface="Gloria Hallelujah"/>
              </a:rPr>
              <a:t>comunidad</a:t>
            </a:r>
            <a:endParaRPr sz="4800">
              <a:solidFill>
                <a:srgbClr val="EA696B"/>
              </a:solidFill>
              <a:latin typeface="Gloria Hallelujah"/>
              <a:ea typeface="Gloria Hallelujah"/>
              <a:cs typeface="Gloria Hallelujah"/>
              <a:sym typeface="Gloria Hallelujah"/>
            </a:endParaRPr>
          </a:p>
        </p:txBody>
      </p:sp>
      <p:sp>
        <p:nvSpPr>
          <p:cNvPr id="400" name="Google Shape;400;p29"/>
          <p:cNvSpPr txBox="1"/>
          <p:nvPr/>
        </p:nvSpPr>
        <p:spPr>
          <a:xfrm rot="-275160">
            <a:off x="13764545" y="9361150"/>
            <a:ext cx="2780301" cy="74004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4808" u="none" cap="none" strike="noStrike">
                <a:solidFill>
                  <a:srgbClr val="1F8350"/>
                </a:solidFill>
                <a:latin typeface="Caveat"/>
                <a:ea typeface="Caveat"/>
                <a:cs typeface="Caveat"/>
                <a:sym typeface="Caveat"/>
              </a:rPr>
              <a:t>community</a:t>
            </a:r>
            <a:endParaRPr sz="2500">
              <a:latin typeface="Caveat"/>
              <a:ea typeface="Caveat"/>
              <a:cs typeface="Caveat"/>
              <a:sym typeface="Caveat"/>
            </a:endParaRPr>
          </a:p>
        </p:txBody>
      </p:sp>
      <p:sp>
        <p:nvSpPr>
          <p:cNvPr id="401" name="Google Shape;401;p29"/>
          <p:cNvSpPr txBox="1"/>
          <p:nvPr/>
        </p:nvSpPr>
        <p:spPr>
          <a:xfrm>
            <a:off x="4795664" y="9352471"/>
            <a:ext cx="3621900" cy="8157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en-US" sz="5300" u="none" cap="none" strike="noStrike">
                <a:solidFill>
                  <a:srgbClr val="7A6200"/>
                </a:solidFill>
                <a:latin typeface="Traditional Arabic"/>
                <a:ea typeface="Traditional Arabic"/>
                <a:cs typeface="Traditional Arabic"/>
                <a:sym typeface="Traditional Arabic"/>
              </a:rPr>
              <a:t>مرحباً</a:t>
            </a:r>
            <a:endParaRPr sz="5300"/>
          </a:p>
        </p:txBody>
      </p:sp>
      <p:sp>
        <p:nvSpPr>
          <p:cNvPr id="402" name="Google Shape;402;p29"/>
          <p:cNvSpPr txBox="1"/>
          <p:nvPr/>
        </p:nvSpPr>
        <p:spPr>
          <a:xfrm rot="-447715">
            <a:off x="14596743" y="78407"/>
            <a:ext cx="2841362" cy="595077"/>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i="0" lang="en-US" sz="3866" u="none" cap="none" strike="noStrike">
                <a:solidFill>
                  <a:srgbClr val="E40001"/>
                </a:solidFill>
                <a:latin typeface="Yeseva One"/>
                <a:ea typeface="Yeseva One"/>
                <a:cs typeface="Yeseva One"/>
                <a:sym typeface="Yeseva One"/>
              </a:rPr>
              <a:t>bienvenido</a:t>
            </a:r>
            <a:endParaRPr sz="1100">
              <a:latin typeface="Yeseva One"/>
              <a:ea typeface="Yeseva One"/>
              <a:cs typeface="Yeseva One"/>
              <a:sym typeface="Yeseva One"/>
            </a:endParaRPr>
          </a:p>
        </p:txBody>
      </p:sp>
      <p:sp>
        <p:nvSpPr>
          <p:cNvPr id="403" name="Google Shape;403;p29"/>
          <p:cNvSpPr txBox="1"/>
          <p:nvPr/>
        </p:nvSpPr>
        <p:spPr>
          <a:xfrm rot="453025">
            <a:off x="9386970" y="9467485"/>
            <a:ext cx="2490897" cy="570749"/>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i="0" lang="en-US" sz="3708" u="none" cap="none" strike="noStrike">
                <a:solidFill>
                  <a:srgbClr val="033992"/>
                </a:solidFill>
                <a:latin typeface="Montserrat Alternates"/>
                <a:ea typeface="Montserrat Alternates"/>
                <a:cs typeface="Montserrat Alternates"/>
                <a:sym typeface="Montserrat Alternates"/>
              </a:rPr>
              <a:t>welcome</a:t>
            </a:r>
            <a:endParaRPr>
              <a:latin typeface="Montserrat Alternates"/>
              <a:ea typeface="Montserrat Alternates"/>
              <a:cs typeface="Montserrat Alternates"/>
              <a:sym typeface="Montserrat Alternates"/>
            </a:endParaRPr>
          </a:p>
        </p:txBody>
      </p:sp>
      <p:pic>
        <p:nvPicPr>
          <p:cNvPr id="404" name="Google Shape;404;p29" title="Screenshot 2025-11-20 at 3.30.04 PM.png"/>
          <p:cNvPicPr preferRelativeResize="0"/>
          <p:nvPr/>
        </p:nvPicPr>
        <p:blipFill rotWithShape="1">
          <a:blip r:embed="rId3">
            <a:alphaModFix/>
          </a:blip>
          <a:srcRect b="0" l="0" r="6890" t="42369"/>
          <a:stretch/>
        </p:blipFill>
        <p:spPr>
          <a:xfrm>
            <a:off x="5604319" y="2463488"/>
            <a:ext cx="7051999" cy="6327280"/>
          </a:xfrm>
          <a:prstGeom prst="rect">
            <a:avLst/>
          </a:prstGeom>
          <a:noFill/>
          <a:ln>
            <a:noFill/>
          </a:ln>
        </p:spPr>
      </p:pic>
      <p:sp>
        <p:nvSpPr>
          <p:cNvPr id="405" name="Google Shape;405;p29"/>
          <p:cNvSpPr txBox="1"/>
          <p:nvPr/>
        </p:nvSpPr>
        <p:spPr>
          <a:xfrm>
            <a:off x="702900" y="1363029"/>
            <a:ext cx="16954500" cy="1139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4000">
                <a:solidFill>
                  <a:srgbClr val="3D3B39"/>
                </a:solidFill>
                <a:latin typeface="Archivo Black"/>
                <a:ea typeface="Archivo Black"/>
                <a:cs typeface="Archivo Black"/>
                <a:sym typeface="Archivo Black"/>
              </a:rPr>
              <a:t>First Day of School at MHS</a:t>
            </a:r>
            <a:endParaRPr>
              <a:solidFill>
                <a:schemeClr val="dk1"/>
              </a:solidFill>
            </a:endParaRPr>
          </a:p>
          <a:p>
            <a:pPr indent="0" lvl="0" marL="0" rtl="0" algn="l">
              <a:spcBef>
                <a:spcPts val="0"/>
              </a:spcBef>
              <a:spcAft>
                <a:spcPts val="0"/>
              </a:spcAft>
              <a:buSzPts val="1100"/>
              <a:buNone/>
            </a:pPr>
            <a:r>
              <a:t/>
            </a:r>
            <a:endParaRPr sz="3400">
              <a:solidFill>
                <a:srgbClr val="3D3B39"/>
              </a:solidFill>
              <a:latin typeface="Archivo Black"/>
              <a:ea typeface="Archivo Black"/>
              <a:cs typeface="Archivo Black"/>
              <a:sym typeface="Archivo Blac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0"/>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0"/>
          <p:cNvSpPr txBox="1"/>
          <p:nvPr/>
        </p:nvSpPr>
        <p:spPr>
          <a:xfrm>
            <a:off x="655850" y="1943400"/>
            <a:ext cx="173787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rgbClr val="595959"/>
                </a:solidFill>
                <a:latin typeface="Montserrat"/>
                <a:ea typeface="Montserrat"/>
                <a:cs typeface="Montserrat"/>
                <a:sym typeface="Montserrat"/>
              </a:rPr>
              <a:t>Teachers perceive the first-day feelings of their students. They empathize &amp; sympathize with them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412" name="Google Shape;412;p30"/>
          <p:cNvSpPr/>
          <p:nvPr/>
        </p:nvSpPr>
        <p:spPr>
          <a:xfrm rot="4258464">
            <a:off x="-3119290" y="8062152"/>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grpSp>
        <p:nvGrpSpPr>
          <p:cNvPr id="413" name="Google Shape;413;p30"/>
          <p:cNvGrpSpPr/>
          <p:nvPr/>
        </p:nvGrpSpPr>
        <p:grpSpPr>
          <a:xfrm>
            <a:off x="2425374" y="3768642"/>
            <a:ext cx="13144504" cy="5645220"/>
            <a:chOff x="2481539" y="1362667"/>
            <a:chExt cx="3705600" cy="1826400"/>
          </a:xfrm>
        </p:grpSpPr>
        <p:sp>
          <p:nvSpPr>
            <p:cNvPr id="414" name="Google Shape;414;p30"/>
            <p:cNvSpPr/>
            <p:nvPr/>
          </p:nvSpPr>
          <p:spPr>
            <a:xfrm>
              <a:off x="2481539" y="1362667"/>
              <a:ext cx="3705600" cy="1826400"/>
            </a:xfrm>
            <a:prstGeom prst="roundRect">
              <a:avLst>
                <a:gd fmla="val 50000" name="adj"/>
              </a:avLst>
            </a:prstGeom>
            <a:solidFill>
              <a:srgbClr val="EA696B"/>
            </a:solidFill>
            <a:ln cap="flat" cmpd="sng" w="66725">
              <a:solidFill>
                <a:srgbClr val="133819"/>
              </a:solidFill>
              <a:prstDash val="solid"/>
              <a:round/>
              <a:headEnd len="sm" w="sm" type="none"/>
              <a:tailEnd len="sm" w="sm" type="none"/>
            </a:ln>
            <a:effectLst>
              <a:outerShdw rotWithShape="0" algn="bl" dir="5400000" dist="200209">
                <a:srgbClr val="133819"/>
              </a:outerShdw>
            </a:effectLst>
          </p:spPr>
          <p:txBody>
            <a:bodyPr anchorCtr="0" anchor="ctr" bIns="320275" lIns="320275" spcFirstLastPara="1" rIns="320275" wrap="square" tIns="320275">
              <a:noAutofit/>
            </a:bodyPr>
            <a:lstStyle/>
            <a:p>
              <a:pPr indent="0" lvl="0" marL="0" rtl="0" algn="ctr">
                <a:spcBef>
                  <a:spcPts val="0"/>
                </a:spcBef>
                <a:spcAft>
                  <a:spcPts val="0"/>
                </a:spcAft>
                <a:buNone/>
              </a:pPr>
              <a:r>
                <a:t/>
              </a:r>
              <a:endParaRPr sz="4904">
                <a:solidFill>
                  <a:srgbClr val="5B0F00"/>
                </a:solidFill>
              </a:endParaRPr>
            </a:p>
          </p:txBody>
        </p:sp>
        <p:sp>
          <p:nvSpPr>
            <p:cNvPr id="415" name="Google Shape;415;p30"/>
            <p:cNvSpPr txBox="1"/>
            <p:nvPr/>
          </p:nvSpPr>
          <p:spPr>
            <a:xfrm>
              <a:off x="2687641" y="1745111"/>
              <a:ext cx="3293400" cy="12330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Clr>
                  <a:srgbClr val="000000"/>
                </a:buClr>
                <a:buSzPts val="3854"/>
                <a:buFont typeface="Arial"/>
                <a:buNone/>
              </a:pPr>
              <a:r>
                <a:rPr lang="en-US" sz="3233">
                  <a:solidFill>
                    <a:schemeClr val="dk1"/>
                  </a:solidFill>
                  <a:latin typeface="Montserrat SemiBold"/>
                  <a:ea typeface="Montserrat SemiBold"/>
                  <a:cs typeface="Montserrat SemiBold"/>
                  <a:sym typeface="Montserrat SemiBold"/>
                </a:rPr>
                <a:t>“The first day for a newcomer is usually emotional for them. You can feel the frustration, you can feel the thoughts that they have–the ongoing thoughts on their first day at a new school, new people, new life, new language.” - Teacher</a:t>
              </a:r>
              <a:endParaRPr sz="3233">
                <a:solidFill>
                  <a:schemeClr val="dk1"/>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rgbClr val="000000"/>
                </a:buClr>
                <a:buSzPts val="3854"/>
                <a:buFont typeface="Arial"/>
                <a:buNone/>
              </a:pPr>
              <a:r>
                <a:t/>
              </a:r>
              <a:endParaRPr sz="3933">
                <a:solidFill>
                  <a:schemeClr val="dk1"/>
                </a:solidFill>
                <a:latin typeface="Montserrat SemiBold"/>
                <a:ea typeface="Montserrat SemiBold"/>
                <a:cs typeface="Montserrat SemiBold"/>
                <a:sym typeface="Montserrat SemiBold"/>
              </a:endParaRPr>
            </a:p>
          </p:txBody>
        </p:sp>
      </p:grpSp>
      <p:sp>
        <p:nvSpPr>
          <p:cNvPr id="416" name="Google Shape;416;p30"/>
          <p:cNvSpPr txBox="1"/>
          <p:nvPr/>
        </p:nvSpPr>
        <p:spPr>
          <a:xfrm>
            <a:off x="818525" y="696500"/>
            <a:ext cx="140367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lang="en-US" sz="3400">
                <a:solidFill>
                  <a:schemeClr val="dk1"/>
                </a:solidFill>
                <a:latin typeface="Archivo Black"/>
                <a:ea typeface="Archivo Black"/>
                <a:cs typeface="Archivo Black"/>
                <a:sym typeface="Archivo Black"/>
              </a:rPr>
              <a:t>Findi</a:t>
            </a:r>
            <a:r>
              <a:rPr lang="en-US" sz="3400">
                <a:solidFill>
                  <a:schemeClr val="dk1"/>
                </a:solidFill>
                <a:latin typeface="Archivo Black"/>
                <a:ea typeface="Archivo Black"/>
                <a:cs typeface="Archivo Black"/>
                <a:sym typeface="Archivo Black"/>
              </a:rPr>
              <a:t>n</a:t>
            </a:r>
            <a:r>
              <a:rPr lang="en-US" sz="3400">
                <a:solidFill>
                  <a:schemeClr val="dk1"/>
                </a:solidFill>
                <a:latin typeface="Archivo Black"/>
                <a:ea typeface="Archivo Black"/>
                <a:cs typeface="Archivo Black"/>
                <a:sym typeface="Archivo Black"/>
              </a:rPr>
              <a:t>g 1: </a:t>
            </a:r>
            <a:r>
              <a:rPr b="1" lang="en-US" sz="3000">
                <a:solidFill>
                  <a:schemeClr val="dk1"/>
                </a:solidFill>
                <a:latin typeface="Archivo Black"/>
                <a:ea typeface="Archivo Black"/>
                <a:cs typeface="Archivo Black"/>
                <a:sym typeface="Archivo Black"/>
              </a:rPr>
              <a:t>How newcomer migrant students at MHS experience a new school environment</a:t>
            </a:r>
            <a:endParaRPr sz="3000">
              <a:solidFill>
                <a:schemeClr val="dk1"/>
              </a:solidFill>
              <a:latin typeface="Archivo Black"/>
              <a:ea typeface="Archivo Black"/>
              <a:cs typeface="Archivo Black"/>
              <a:sym typeface="Archivo Blac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1"/>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422" name="Google Shape;422;p31"/>
          <p:cNvSpPr/>
          <p:nvPr/>
        </p:nvSpPr>
        <p:spPr>
          <a:xfrm flipH="1" rot="587529">
            <a:off x="14944355" y="7320263"/>
            <a:ext cx="3303330" cy="3315387"/>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6000"/>
            </a:blip>
            <a:stretch>
              <a:fillRect b="0" l="0" r="0" t="0"/>
            </a:stretch>
          </a:blipFill>
          <a:ln>
            <a:noFill/>
          </a:ln>
        </p:spPr>
      </p:sp>
      <p:grpSp>
        <p:nvGrpSpPr>
          <p:cNvPr id="423" name="Google Shape;423;p31"/>
          <p:cNvGrpSpPr/>
          <p:nvPr/>
        </p:nvGrpSpPr>
        <p:grpSpPr>
          <a:xfrm rot="-2350669">
            <a:off x="15324877" y="7108659"/>
            <a:ext cx="740422" cy="697426"/>
            <a:chOff x="0" y="-38100"/>
            <a:chExt cx="195008" cy="183684"/>
          </a:xfrm>
        </p:grpSpPr>
        <p:sp>
          <p:nvSpPr>
            <p:cNvPr id="424" name="Google Shape;424;p31"/>
            <p:cNvSpPr/>
            <p:nvPr/>
          </p:nvSpPr>
          <p:spPr>
            <a:xfrm>
              <a:off x="0" y="0"/>
              <a:ext cx="195008" cy="145584"/>
            </a:xfrm>
            <a:custGeom>
              <a:rect b="b" l="l" r="r" t="t"/>
              <a:pathLst>
                <a:path extrusionOk="0" h="145584" w="195008">
                  <a:moveTo>
                    <a:pt x="72792" y="0"/>
                  </a:moveTo>
                  <a:lnTo>
                    <a:pt x="122216" y="0"/>
                  </a:lnTo>
                  <a:cubicBezTo>
                    <a:pt x="162418" y="0"/>
                    <a:pt x="195008" y="32590"/>
                    <a:pt x="195008" y="72792"/>
                  </a:cubicBezTo>
                  <a:lnTo>
                    <a:pt x="195008" y="72792"/>
                  </a:lnTo>
                  <a:cubicBezTo>
                    <a:pt x="195008" y="92098"/>
                    <a:pt x="187339" y="110612"/>
                    <a:pt x="173688" y="124264"/>
                  </a:cubicBezTo>
                  <a:cubicBezTo>
                    <a:pt x="160037" y="137915"/>
                    <a:pt x="141522" y="145584"/>
                    <a:pt x="122216" y="145584"/>
                  </a:cubicBezTo>
                  <a:lnTo>
                    <a:pt x="72792" y="145584"/>
                  </a:lnTo>
                  <a:cubicBezTo>
                    <a:pt x="53486" y="145584"/>
                    <a:pt x="34971" y="137915"/>
                    <a:pt x="21320" y="124264"/>
                  </a:cubicBezTo>
                  <a:cubicBezTo>
                    <a:pt x="7669" y="110612"/>
                    <a:pt x="0" y="92098"/>
                    <a:pt x="0" y="72792"/>
                  </a:cubicBezTo>
                  <a:lnTo>
                    <a:pt x="0" y="72792"/>
                  </a:lnTo>
                  <a:cubicBezTo>
                    <a:pt x="0" y="53486"/>
                    <a:pt x="7669" y="34971"/>
                    <a:pt x="21320" y="21320"/>
                  </a:cubicBezTo>
                  <a:cubicBezTo>
                    <a:pt x="34971" y="7669"/>
                    <a:pt x="53486" y="0"/>
                    <a:pt x="727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1"/>
            <p:cNvSpPr txBox="1"/>
            <p:nvPr/>
          </p:nvSpPr>
          <p:spPr>
            <a:xfrm>
              <a:off x="0" y="-38100"/>
              <a:ext cx="195000" cy="1836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26" name="Google Shape;426;p31"/>
          <p:cNvGrpSpPr/>
          <p:nvPr/>
        </p:nvGrpSpPr>
        <p:grpSpPr>
          <a:xfrm>
            <a:off x="1766025" y="3888302"/>
            <a:ext cx="14756044" cy="5611726"/>
            <a:chOff x="0" y="-38100"/>
            <a:chExt cx="3886340" cy="1910700"/>
          </a:xfrm>
        </p:grpSpPr>
        <p:sp>
          <p:nvSpPr>
            <p:cNvPr id="427" name="Google Shape;427;p31"/>
            <p:cNvSpPr/>
            <p:nvPr/>
          </p:nvSpPr>
          <p:spPr>
            <a:xfrm>
              <a:off x="0" y="0"/>
              <a:ext cx="3886340" cy="1872451"/>
            </a:xfrm>
            <a:custGeom>
              <a:rect b="b" l="l" r="r" t="t"/>
              <a:pathLst>
                <a:path extrusionOk="0" h="1872451" w="3886340">
                  <a:moveTo>
                    <a:pt x="8395" y="0"/>
                  </a:moveTo>
                  <a:lnTo>
                    <a:pt x="3877945" y="0"/>
                  </a:lnTo>
                  <a:cubicBezTo>
                    <a:pt x="3880171" y="0"/>
                    <a:pt x="3882306" y="884"/>
                    <a:pt x="3883881" y="2459"/>
                  </a:cubicBezTo>
                  <a:cubicBezTo>
                    <a:pt x="3885455" y="4033"/>
                    <a:pt x="3886340" y="6168"/>
                    <a:pt x="3886340" y="8395"/>
                  </a:cubicBezTo>
                  <a:lnTo>
                    <a:pt x="3886340" y="1864056"/>
                  </a:lnTo>
                  <a:cubicBezTo>
                    <a:pt x="3886340" y="1866282"/>
                    <a:pt x="3885455" y="1868418"/>
                    <a:pt x="3883881" y="1869992"/>
                  </a:cubicBezTo>
                  <a:cubicBezTo>
                    <a:pt x="3882306" y="1871566"/>
                    <a:pt x="3880171" y="1872451"/>
                    <a:pt x="3877945" y="1872451"/>
                  </a:cubicBezTo>
                  <a:lnTo>
                    <a:pt x="8395" y="1872451"/>
                  </a:lnTo>
                  <a:cubicBezTo>
                    <a:pt x="3758" y="1872451"/>
                    <a:pt x="0" y="1868692"/>
                    <a:pt x="0" y="1864056"/>
                  </a:cubicBezTo>
                  <a:lnTo>
                    <a:pt x="0" y="8395"/>
                  </a:lnTo>
                  <a:cubicBezTo>
                    <a:pt x="0" y="3758"/>
                    <a:pt x="3758" y="0"/>
                    <a:pt x="8395" y="0"/>
                  </a:cubicBezTo>
                  <a:close/>
                </a:path>
              </a:pathLst>
            </a:custGeom>
            <a:solidFill>
              <a:srgbClr val="FFEFDB">
                <a:alpha val="73330"/>
              </a:srgbClr>
            </a:solidFill>
            <a:ln cap="sq" cmpd="sng" w="38100">
              <a:solidFill>
                <a:srgbClr val="B7895D">
                  <a:alpha val="73330"/>
                </a:srgbClr>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1"/>
            <p:cNvSpPr txBox="1"/>
            <p:nvPr/>
          </p:nvSpPr>
          <p:spPr>
            <a:xfrm>
              <a:off x="0" y="-38100"/>
              <a:ext cx="3886200" cy="19107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9" name="Google Shape;429;p31"/>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430" name="Google Shape;430;p31"/>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431" name="Google Shape;431;p31"/>
          <p:cNvSpPr txBox="1"/>
          <p:nvPr/>
        </p:nvSpPr>
        <p:spPr>
          <a:xfrm>
            <a:off x="50" y="1567600"/>
            <a:ext cx="182880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5500">
                <a:solidFill>
                  <a:srgbClr val="B7895D"/>
                </a:solidFill>
                <a:latin typeface="Yeseva One"/>
                <a:ea typeface="Yeseva One"/>
                <a:cs typeface="Yeseva One"/>
                <a:sym typeface="Yeseva One"/>
              </a:rPr>
              <a:t>Finding 2: Opportunities to </a:t>
            </a:r>
            <a:endParaRPr sz="5500">
              <a:solidFill>
                <a:srgbClr val="B7895D"/>
              </a:solidFill>
              <a:latin typeface="Yeseva One"/>
              <a:ea typeface="Yeseva One"/>
              <a:cs typeface="Yeseva One"/>
              <a:sym typeface="Yeseva One"/>
            </a:endParaRPr>
          </a:p>
          <a:p>
            <a:pPr indent="0" lvl="0" marL="0" marR="0" rtl="0" algn="ctr">
              <a:lnSpc>
                <a:spcPct val="100000"/>
              </a:lnSpc>
              <a:spcBef>
                <a:spcPts val="0"/>
              </a:spcBef>
              <a:spcAft>
                <a:spcPts val="0"/>
              </a:spcAft>
              <a:buNone/>
            </a:pPr>
            <a:r>
              <a:rPr lang="en-US" sz="5500">
                <a:solidFill>
                  <a:srgbClr val="B7895D"/>
                </a:solidFill>
                <a:latin typeface="Yeseva One"/>
                <a:ea typeface="Yeseva One"/>
                <a:cs typeface="Yeseva One"/>
                <a:sym typeface="Yeseva One"/>
              </a:rPr>
              <a:t>Support Newcomer Belonging</a:t>
            </a:r>
            <a:endParaRPr sz="600"/>
          </a:p>
        </p:txBody>
      </p:sp>
      <p:sp>
        <p:nvSpPr>
          <p:cNvPr id="432" name="Google Shape;432;p31"/>
          <p:cNvSpPr/>
          <p:nvPr/>
        </p:nvSpPr>
        <p:spPr>
          <a:xfrm rot="9329096">
            <a:off x="15422194" y="7155910"/>
            <a:ext cx="625750" cy="708446"/>
          </a:xfrm>
          <a:custGeom>
            <a:rect b="b" l="l" r="r" t="t"/>
            <a:pathLst>
              <a:path extrusionOk="0" h="708331" w="625648">
                <a:moveTo>
                  <a:pt x="0" y="0"/>
                </a:moveTo>
                <a:lnTo>
                  <a:pt x="625648" y="0"/>
                </a:lnTo>
                <a:lnTo>
                  <a:pt x="625648" y="708331"/>
                </a:lnTo>
                <a:lnTo>
                  <a:pt x="0" y="708331"/>
                </a:lnTo>
                <a:lnTo>
                  <a:pt x="0" y="0"/>
                </a:lnTo>
                <a:close/>
              </a:path>
            </a:pathLst>
          </a:custGeom>
          <a:blipFill rotWithShape="1">
            <a:blip r:embed="rId6">
              <a:alphaModFix amt="79000"/>
            </a:blip>
            <a:stretch>
              <a:fillRect b="-19149" l="-140050" r="-145350" t="0"/>
            </a:stretch>
          </a:blipFill>
          <a:ln>
            <a:noFill/>
          </a:ln>
        </p:spPr>
      </p:sp>
      <p:sp>
        <p:nvSpPr>
          <p:cNvPr id="433" name="Google Shape;433;p31"/>
          <p:cNvSpPr txBox="1"/>
          <p:nvPr/>
        </p:nvSpPr>
        <p:spPr>
          <a:xfrm>
            <a:off x="2205900" y="5255488"/>
            <a:ext cx="13876200" cy="221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400">
                <a:solidFill>
                  <a:srgbClr val="B7895D"/>
                </a:solidFill>
                <a:latin typeface="Montserrat"/>
                <a:ea typeface="Montserrat"/>
                <a:cs typeface="Montserrat"/>
                <a:sym typeface="Montserrat"/>
              </a:rPr>
              <a:t>There are relational, organizational, and </a:t>
            </a:r>
            <a:r>
              <a:rPr b="1" lang="en-US" sz="4400">
                <a:solidFill>
                  <a:srgbClr val="B7895D"/>
                </a:solidFill>
                <a:latin typeface="Montserrat"/>
                <a:ea typeface="Montserrat"/>
                <a:cs typeface="Montserrat"/>
                <a:sym typeface="Montserrat"/>
              </a:rPr>
              <a:t>linguistic school-based practices that support newcomer belonging. </a:t>
            </a:r>
            <a:endParaRPr b="1" sz="4400">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2"/>
          <p:cNvSpPr/>
          <p:nvPr/>
        </p:nvSpPr>
        <p:spPr>
          <a:xfrm>
            <a:off x="5269875" y="2131600"/>
            <a:ext cx="4327200" cy="4092000"/>
          </a:xfrm>
          <a:prstGeom prst="ellipse">
            <a:avLst/>
          </a:prstGeom>
          <a:solidFill>
            <a:srgbClr val="FF0000">
              <a:alpha val="18870"/>
            </a:srgbClr>
          </a:solidFill>
          <a:ln cap="flat" cmpd="sng" w="21700">
            <a:solidFill>
              <a:schemeClr val="dk2"/>
            </a:solidFill>
            <a:prstDash val="solid"/>
            <a:round/>
            <a:headEnd len="sm" w="sm" type="none"/>
            <a:tailEnd len="sm" w="sm" type="none"/>
          </a:ln>
        </p:spPr>
        <p:txBody>
          <a:bodyPr anchorCtr="0" anchor="ctr" bIns="208100" lIns="208100" spcFirstLastPara="1" rIns="208100" wrap="square" tIns="208100">
            <a:noAutofit/>
          </a:bodyPr>
          <a:lstStyle/>
          <a:p>
            <a:pPr indent="0" lvl="0" marL="0" rtl="0" algn="ctr">
              <a:spcBef>
                <a:spcPts val="0"/>
              </a:spcBef>
              <a:spcAft>
                <a:spcPts val="0"/>
              </a:spcAft>
              <a:buNone/>
            </a:pPr>
            <a:r>
              <a:t/>
            </a:r>
            <a:endParaRPr sz="3200"/>
          </a:p>
        </p:txBody>
      </p:sp>
      <p:sp>
        <p:nvSpPr>
          <p:cNvPr id="439" name="Google Shape;439;p32"/>
          <p:cNvSpPr/>
          <p:nvPr/>
        </p:nvSpPr>
        <p:spPr>
          <a:xfrm>
            <a:off x="6958509" y="4401716"/>
            <a:ext cx="4327200" cy="4092000"/>
          </a:xfrm>
          <a:prstGeom prst="ellipse">
            <a:avLst/>
          </a:prstGeom>
          <a:solidFill>
            <a:srgbClr val="FF0000">
              <a:alpha val="18870"/>
            </a:srgbClr>
          </a:solidFill>
          <a:ln cap="flat" cmpd="sng" w="21700">
            <a:solidFill>
              <a:schemeClr val="dk2"/>
            </a:solidFill>
            <a:prstDash val="solid"/>
            <a:round/>
            <a:headEnd len="sm" w="sm" type="none"/>
            <a:tailEnd len="sm" w="sm" type="none"/>
          </a:ln>
        </p:spPr>
        <p:txBody>
          <a:bodyPr anchorCtr="0" anchor="ctr" bIns="208100" lIns="208100" spcFirstLastPara="1" rIns="208100" wrap="square" tIns="208100">
            <a:noAutofit/>
          </a:bodyPr>
          <a:lstStyle/>
          <a:p>
            <a:pPr indent="0" lvl="0" marL="0" rtl="0" algn="ctr">
              <a:spcBef>
                <a:spcPts val="0"/>
              </a:spcBef>
              <a:spcAft>
                <a:spcPts val="0"/>
              </a:spcAft>
              <a:buNone/>
            </a:pPr>
            <a:r>
              <a:t/>
            </a:r>
            <a:endParaRPr sz="3200"/>
          </a:p>
        </p:txBody>
      </p:sp>
      <p:sp>
        <p:nvSpPr>
          <p:cNvPr id="440" name="Google Shape;440;p32"/>
          <p:cNvSpPr/>
          <p:nvPr/>
        </p:nvSpPr>
        <p:spPr>
          <a:xfrm>
            <a:off x="8413843" y="2131600"/>
            <a:ext cx="4327200" cy="4092000"/>
          </a:xfrm>
          <a:prstGeom prst="ellipse">
            <a:avLst/>
          </a:prstGeom>
          <a:solidFill>
            <a:srgbClr val="FF0000">
              <a:alpha val="18870"/>
            </a:srgbClr>
          </a:solidFill>
          <a:ln cap="flat" cmpd="sng" w="21700">
            <a:solidFill>
              <a:schemeClr val="dk2"/>
            </a:solidFill>
            <a:prstDash val="solid"/>
            <a:round/>
            <a:headEnd len="sm" w="sm" type="none"/>
            <a:tailEnd len="sm" w="sm" type="none"/>
          </a:ln>
        </p:spPr>
        <p:txBody>
          <a:bodyPr anchorCtr="0" anchor="ctr" bIns="208100" lIns="208100" spcFirstLastPara="1" rIns="208100" wrap="square" tIns="208100">
            <a:noAutofit/>
          </a:bodyPr>
          <a:lstStyle/>
          <a:p>
            <a:pPr indent="0" lvl="0" marL="0" rtl="0" algn="ctr">
              <a:spcBef>
                <a:spcPts val="0"/>
              </a:spcBef>
              <a:spcAft>
                <a:spcPts val="0"/>
              </a:spcAft>
              <a:buNone/>
            </a:pPr>
            <a:r>
              <a:t/>
            </a:r>
            <a:endParaRPr sz="3200"/>
          </a:p>
        </p:txBody>
      </p:sp>
      <p:sp>
        <p:nvSpPr>
          <p:cNvPr id="441" name="Google Shape;441;p32"/>
          <p:cNvSpPr txBox="1"/>
          <p:nvPr/>
        </p:nvSpPr>
        <p:spPr>
          <a:xfrm>
            <a:off x="7192650" y="6655950"/>
            <a:ext cx="3902700" cy="7860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400">
                <a:solidFill>
                  <a:schemeClr val="dk2"/>
                </a:solidFill>
                <a:latin typeface="Montserrat Alternates"/>
                <a:ea typeface="Montserrat Alternates"/>
                <a:cs typeface="Montserrat Alternates"/>
                <a:sym typeface="Montserrat Alternates"/>
              </a:rPr>
              <a:t>Organizational</a:t>
            </a:r>
            <a:endParaRPr b="1" sz="3400">
              <a:solidFill>
                <a:schemeClr val="dk2"/>
              </a:solidFill>
              <a:latin typeface="Montserrat Alternates"/>
              <a:ea typeface="Montserrat Alternates"/>
              <a:cs typeface="Montserrat Alternates"/>
              <a:sym typeface="Montserrat Alternates"/>
            </a:endParaRPr>
          </a:p>
        </p:txBody>
      </p:sp>
      <p:sp>
        <p:nvSpPr>
          <p:cNvPr id="442" name="Google Shape;442;p32"/>
          <p:cNvSpPr txBox="1"/>
          <p:nvPr/>
        </p:nvSpPr>
        <p:spPr>
          <a:xfrm>
            <a:off x="9744313" y="3625500"/>
            <a:ext cx="2634300" cy="7860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400">
                <a:solidFill>
                  <a:schemeClr val="dk2"/>
                </a:solidFill>
                <a:latin typeface="Montserrat Alternates"/>
                <a:ea typeface="Montserrat Alternates"/>
                <a:cs typeface="Montserrat Alternates"/>
                <a:sym typeface="Montserrat Alternates"/>
              </a:rPr>
              <a:t>Linguistic</a:t>
            </a:r>
            <a:endParaRPr b="1" sz="3400">
              <a:solidFill>
                <a:schemeClr val="dk2"/>
              </a:solidFill>
              <a:latin typeface="Montserrat Alternates"/>
              <a:ea typeface="Montserrat Alternates"/>
              <a:cs typeface="Montserrat Alternates"/>
              <a:sym typeface="Montserrat Alternates"/>
            </a:endParaRPr>
          </a:p>
        </p:txBody>
      </p:sp>
      <p:sp>
        <p:nvSpPr>
          <p:cNvPr id="443" name="Google Shape;443;p32"/>
          <p:cNvSpPr txBox="1"/>
          <p:nvPr/>
        </p:nvSpPr>
        <p:spPr>
          <a:xfrm>
            <a:off x="5636425" y="3625500"/>
            <a:ext cx="2777400" cy="7860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400">
                <a:solidFill>
                  <a:schemeClr val="dk2"/>
                </a:solidFill>
                <a:latin typeface="Montserrat Alternates"/>
                <a:ea typeface="Montserrat Alternates"/>
                <a:cs typeface="Montserrat Alternates"/>
                <a:sym typeface="Montserrat Alternates"/>
              </a:rPr>
              <a:t>Relational</a:t>
            </a:r>
            <a:endParaRPr b="1" sz="3400">
              <a:solidFill>
                <a:schemeClr val="dk2"/>
              </a:solidFill>
              <a:latin typeface="Montserrat Alternates"/>
              <a:ea typeface="Montserrat Alternates"/>
              <a:cs typeface="Montserrat Alternates"/>
              <a:sym typeface="Montserrat Alternates"/>
            </a:endParaRPr>
          </a:p>
        </p:txBody>
      </p:sp>
      <p:sp>
        <p:nvSpPr>
          <p:cNvPr id="444" name="Google Shape;444;p32"/>
          <p:cNvSpPr/>
          <p:nvPr/>
        </p:nvSpPr>
        <p:spPr>
          <a:xfrm>
            <a:off x="7383050" y="8135550"/>
            <a:ext cx="3478200" cy="2008800"/>
          </a:xfrm>
          <a:prstGeom prst="roundRect">
            <a:avLst>
              <a:gd fmla="val 16667" name="adj"/>
            </a:avLst>
          </a:prstGeom>
          <a:solidFill>
            <a:srgbClr val="FFE7C8"/>
          </a:solidFill>
          <a:ln cap="flat" cmpd="sng" w="19050">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2700">
                <a:latin typeface="Montserrat"/>
                <a:ea typeface="Montserrat"/>
                <a:cs typeface="Montserrat"/>
                <a:sym typeface="Montserrat"/>
              </a:rPr>
              <a:t>S</a:t>
            </a:r>
            <a:r>
              <a:rPr lang="en-US" sz="2700">
                <a:latin typeface="Montserrat"/>
                <a:ea typeface="Montserrat"/>
                <a:cs typeface="Montserrat"/>
                <a:sym typeface="Montserrat"/>
              </a:rPr>
              <a:t>chool routines and resources </a:t>
            </a:r>
            <a:r>
              <a:rPr lang="en-US" sz="2700">
                <a:latin typeface="Montserrat"/>
                <a:ea typeface="Montserrat"/>
                <a:cs typeface="Montserrat"/>
                <a:sym typeface="Montserrat"/>
              </a:rPr>
              <a:t>facilitate student learning</a:t>
            </a:r>
            <a:endParaRPr sz="2700">
              <a:latin typeface="Montserrat"/>
              <a:ea typeface="Montserrat"/>
              <a:cs typeface="Montserrat"/>
              <a:sym typeface="Montserrat"/>
            </a:endParaRPr>
          </a:p>
        </p:txBody>
      </p:sp>
      <p:sp>
        <p:nvSpPr>
          <p:cNvPr id="445" name="Google Shape;445;p32"/>
          <p:cNvSpPr/>
          <p:nvPr/>
        </p:nvSpPr>
        <p:spPr>
          <a:xfrm>
            <a:off x="2024800" y="3173200"/>
            <a:ext cx="3478200" cy="2008800"/>
          </a:xfrm>
          <a:prstGeom prst="roundRect">
            <a:avLst>
              <a:gd fmla="val 16667" name="adj"/>
            </a:avLst>
          </a:prstGeom>
          <a:solidFill>
            <a:srgbClr val="FFE7C8"/>
          </a:solidFill>
          <a:ln cap="flat" cmpd="sng" w="19050">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2700">
                <a:latin typeface="Montserrat"/>
                <a:ea typeface="Montserrat"/>
                <a:cs typeface="Montserrat"/>
                <a:sym typeface="Montserrat"/>
              </a:rPr>
              <a:t>Strong adult and peer relationships</a:t>
            </a:r>
            <a:endParaRPr sz="2700">
              <a:latin typeface="Montserrat"/>
              <a:ea typeface="Montserrat"/>
              <a:cs typeface="Montserrat"/>
              <a:sym typeface="Montserrat"/>
            </a:endParaRPr>
          </a:p>
        </p:txBody>
      </p:sp>
      <p:sp>
        <p:nvSpPr>
          <p:cNvPr id="446" name="Google Shape;446;p32"/>
          <p:cNvSpPr/>
          <p:nvPr/>
        </p:nvSpPr>
        <p:spPr>
          <a:xfrm>
            <a:off x="12547350" y="3173200"/>
            <a:ext cx="3478200" cy="2008800"/>
          </a:xfrm>
          <a:prstGeom prst="roundRect">
            <a:avLst>
              <a:gd fmla="val 16667" name="adj"/>
            </a:avLst>
          </a:prstGeom>
          <a:solidFill>
            <a:srgbClr val="FFE7C8"/>
          </a:solidFill>
          <a:ln cap="flat" cmpd="sng" w="19050">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2700">
                <a:latin typeface="Montserrat"/>
                <a:ea typeface="Montserrat"/>
                <a:cs typeface="Montserrat"/>
                <a:sym typeface="Montserrat"/>
              </a:rPr>
              <a:t>Language skills and aspirations are leveraged and affirmed </a:t>
            </a:r>
            <a:endParaRPr sz="2700">
              <a:latin typeface="Montserrat"/>
              <a:ea typeface="Montserrat"/>
              <a:cs typeface="Montserrat"/>
              <a:sym typeface="Montserrat"/>
            </a:endParaRPr>
          </a:p>
        </p:txBody>
      </p:sp>
      <p:sp>
        <p:nvSpPr>
          <p:cNvPr id="447" name="Google Shape;447;p32"/>
          <p:cNvSpPr txBox="1"/>
          <p:nvPr/>
        </p:nvSpPr>
        <p:spPr>
          <a:xfrm>
            <a:off x="457200" y="571500"/>
            <a:ext cx="144588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400">
                <a:solidFill>
                  <a:schemeClr val="dk1"/>
                </a:solidFill>
                <a:latin typeface="Archivo Black"/>
                <a:ea typeface="Archivo Black"/>
                <a:cs typeface="Archivo Black"/>
                <a:sym typeface="Archivo Black"/>
              </a:rPr>
              <a:t>Findi</a:t>
            </a:r>
            <a:r>
              <a:rPr lang="en-US" sz="3400">
                <a:solidFill>
                  <a:schemeClr val="dk1"/>
                </a:solidFill>
                <a:latin typeface="Archivo Black"/>
                <a:ea typeface="Archivo Black"/>
                <a:cs typeface="Archivo Black"/>
                <a:sym typeface="Archivo Black"/>
              </a:rPr>
              <a:t>n</a:t>
            </a:r>
            <a:r>
              <a:rPr lang="en-US" sz="3400">
                <a:solidFill>
                  <a:schemeClr val="dk1"/>
                </a:solidFill>
                <a:latin typeface="Archivo Black"/>
                <a:ea typeface="Archivo Black"/>
                <a:cs typeface="Archivo Black"/>
                <a:sym typeface="Archivo Black"/>
              </a:rPr>
              <a:t>g 2: Opportunities to Support Newcomer Belonging </a:t>
            </a:r>
            <a:endParaRPr>
              <a:solidFill>
                <a:schemeClr val="dk1"/>
              </a:solidFill>
            </a:endParaRPr>
          </a:p>
        </p:txBody>
      </p:sp>
      <p:sp>
        <p:nvSpPr>
          <p:cNvPr id="448" name="Google Shape;448;p32"/>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3"/>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454" name="Google Shape;454;p33"/>
          <p:cNvSpPr txBox="1"/>
          <p:nvPr/>
        </p:nvSpPr>
        <p:spPr>
          <a:xfrm>
            <a:off x="1518775" y="2074725"/>
            <a:ext cx="17632200" cy="1191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2000"/>
              <a:buFont typeface="Arial"/>
              <a:buNone/>
            </a:pPr>
            <a:r>
              <a:rPr b="1" lang="en-US" sz="3900">
                <a:solidFill>
                  <a:schemeClr val="dk1"/>
                </a:solidFill>
                <a:latin typeface="Montserrat"/>
                <a:ea typeface="Montserrat"/>
                <a:cs typeface="Montserrat"/>
                <a:sym typeface="Montserrat"/>
              </a:rPr>
              <a:t>Language </a:t>
            </a:r>
            <a:r>
              <a:rPr b="1" i="1" lang="en-US" sz="3900">
                <a:solidFill>
                  <a:schemeClr val="dk1"/>
                </a:solidFill>
                <a:latin typeface="Montserrat"/>
                <a:ea typeface="Montserrat"/>
                <a:cs typeface="Montserrat"/>
                <a:sym typeface="Montserrat"/>
              </a:rPr>
              <a:t>affirmation</a:t>
            </a:r>
            <a:endParaRPr sz="3000">
              <a:solidFill>
                <a:srgbClr val="595959"/>
              </a:solidFill>
              <a:latin typeface="Montserrat"/>
              <a:ea typeface="Montserrat"/>
              <a:cs typeface="Montserrat"/>
              <a:sym typeface="Montserrat"/>
            </a:endParaRPr>
          </a:p>
          <a:p>
            <a:pPr indent="0" lvl="0" marL="0" marR="0" rtl="0" algn="ctr">
              <a:lnSpc>
                <a:spcPct val="139958"/>
              </a:lnSpc>
              <a:spcBef>
                <a:spcPts val="0"/>
              </a:spcBef>
              <a:spcAft>
                <a:spcPts val="0"/>
              </a:spcAft>
              <a:buNone/>
            </a:pPr>
            <a:r>
              <a:t/>
            </a:r>
            <a:endParaRPr sz="2400">
              <a:solidFill>
                <a:schemeClr val="dk1"/>
              </a:solidFill>
              <a:latin typeface="Montserrat"/>
              <a:ea typeface="Montserrat"/>
              <a:cs typeface="Montserrat"/>
              <a:sym typeface="Montserrat"/>
            </a:endParaRPr>
          </a:p>
        </p:txBody>
      </p:sp>
      <p:sp>
        <p:nvSpPr>
          <p:cNvPr id="455" name="Google Shape;455;p33"/>
          <p:cNvSpPr/>
          <p:nvPr/>
        </p:nvSpPr>
        <p:spPr>
          <a:xfrm>
            <a:off x="2219775" y="5392396"/>
            <a:ext cx="8246700" cy="3703500"/>
          </a:xfrm>
          <a:prstGeom prst="roundRect">
            <a:avLst>
              <a:gd fmla="val 0" name="adj"/>
            </a:avLst>
          </a:prstGeom>
          <a:solidFill>
            <a:schemeClr val="accent6"/>
          </a:solidFill>
          <a:ln>
            <a:noFill/>
          </a:ln>
        </p:spPr>
        <p:txBody>
          <a:bodyPr anchorCtr="0" anchor="ctr" bIns="144200" lIns="144200" spcFirstLastPara="1" rIns="144200" wrap="square" tIns="144200">
            <a:noAutofit/>
          </a:bodyPr>
          <a:lstStyle/>
          <a:p>
            <a:pPr indent="0" lvl="0" marL="0" rtl="0" algn="ctr">
              <a:spcBef>
                <a:spcPts val="0"/>
              </a:spcBef>
              <a:spcAft>
                <a:spcPts val="0"/>
              </a:spcAft>
              <a:buNone/>
            </a:pPr>
            <a:r>
              <a:t/>
            </a:r>
            <a:endParaRPr sz="2207">
              <a:latin typeface="Montserrat"/>
              <a:ea typeface="Montserrat"/>
              <a:cs typeface="Montserrat"/>
              <a:sym typeface="Montserrat"/>
            </a:endParaRPr>
          </a:p>
        </p:txBody>
      </p:sp>
      <p:sp>
        <p:nvSpPr>
          <p:cNvPr id="456" name="Google Shape;456;p33"/>
          <p:cNvSpPr/>
          <p:nvPr/>
        </p:nvSpPr>
        <p:spPr>
          <a:xfrm flipH="1" rot="10800000">
            <a:off x="2896125" y="8922875"/>
            <a:ext cx="1604100" cy="643500"/>
          </a:xfrm>
          <a:prstGeom prst="rtTriangle">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457" name="Google Shape;457;p33"/>
          <p:cNvSpPr txBox="1"/>
          <p:nvPr/>
        </p:nvSpPr>
        <p:spPr>
          <a:xfrm>
            <a:off x="5147275" y="3005600"/>
            <a:ext cx="12172800" cy="113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2000"/>
              <a:buFont typeface="Arial"/>
              <a:buNone/>
            </a:pPr>
            <a:r>
              <a:rPr lang="en-US" sz="3100">
                <a:solidFill>
                  <a:schemeClr val="dk1"/>
                </a:solidFill>
                <a:latin typeface="Montserrat"/>
                <a:ea typeface="Montserrat"/>
                <a:cs typeface="Montserrat"/>
                <a:sym typeface="Montserrat"/>
              </a:rPr>
              <a:t>Students benefit when </a:t>
            </a:r>
            <a:r>
              <a:rPr lang="en-US" sz="3100">
                <a:solidFill>
                  <a:srgbClr val="EA696B"/>
                </a:solidFill>
                <a:latin typeface="Montserrat"/>
                <a:ea typeface="Montserrat"/>
                <a:cs typeface="Montserrat"/>
                <a:sym typeface="Montserrat"/>
              </a:rPr>
              <a:t>home languages </a:t>
            </a:r>
            <a:r>
              <a:rPr lang="en-US" sz="3100">
                <a:solidFill>
                  <a:schemeClr val="dk1"/>
                </a:solidFill>
                <a:latin typeface="Montserrat"/>
                <a:ea typeface="Montserrat"/>
                <a:cs typeface="Montserrat"/>
                <a:sym typeface="Montserrat"/>
              </a:rPr>
              <a:t>are celebrated and leveraged to facilitate learning.</a:t>
            </a:r>
            <a:endParaRPr sz="3000">
              <a:solidFill>
                <a:srgbClr val="595959"/>
              </a:solidFill>
              <a:latin typeface="Montserrat"/>
              <a:ea typeface="Montserrat"/>
              <a:cs typeface="Montserrat"/>
              <a:sym typeface="Montserrat"/>
            </a:endParaRPr>
          </a:p>
        </p:txBody>
      </p:sp>
      <p:sp>
        <p:nvSpPr>
          <p:cNvPr id="458" name="Google Shape;458;p33"/>
          <p:cNvSpPr txBox="1"/>
          <p:nvPr/>
        </p:nvSpPr>
        <p:spPr>
          <a:xfrm>
            <a:off x="671825" y="842000"/>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3400">
                <a:solidFill>
                  <a:schemeClr val="dk1"/>
                </a:solidFill>
                <a:latin typeface="Archivo Black"/>
                <a:ea typeface="Archivo Black"/>
                <a:cs typeface="Archivo Black"/>
                <a:sym typeface="Archivo Black"/>
              </a:rPr>
              <a:t>Findi</a:t>
            </a:r>
            <a:r>
              <a:rPr lang="en-US" sz="3400">
                <a:solidFill>
                  <a:schemeClr val="dk1"/>
                </a:solidFill>
                <a:latin typeface="Archivo Black"/>
                <a:ea typeface="Archivo Black"/>
                <a:cs typeface="Archivo Black"/>
                <a:sym typeface="Archivo Black"/>
              </a:rPr>
              <a:t>n</a:t>
            </a:r>
            <a:r>
              <a:rPr lang="en-US" sz="3400">
                <a:solidFill>
                  <a:schemeClr val="dk1"/>
                </a:solidFill>
                <a:latin typeface="Archivo Black"/>
                <a:ea typeface="Archivo Black"/>
                <a:cs typeface="Archivo Black"/>
                <a:sym typeface="Archivo Black"/>
              </a:rPr>
              <a:t>g 2: Opportunities to Support Newcomer Belonging </a:t>
            </a:r>
            <a:endParaRPr>
              <a:solidFill>
                <a:schemeClr val="dk1"/>
              </a:solidFill>
            </a:endParaRPr>
          </a:p>
          <a:p>
            <a:pPr indent="0" lvl="0" marL="0" rtl="0" algn="l">
              <a:spcBef>
                <a:spcPts val="0"/>
              </a:spcBef>
              <a:spcAft>
                <a:spcPts val="0"/>
              </a:spcAft>
              <a:buSzPts val="1100"/>
              <a:buNone/>
            </a:pPr>
            <a:r>
              <a:t/>
            </a:r>
            <a:endParaRPr b="1" sz="3400">
              <a:solidFill>
                <a:schemeClr val="dk1"/>
              </a:solidFill>
              <a:latin typeface="Montserrat"/>
              <a:ea typeface="Montserrat"/>
              <a:cs typeface="Montserrat"/>
              <a:sym typeface="Montserrat"/>
            </a:endParaRPr>
          </a:p>
        </p:txBody>
      </p:sp>
      <p:sp>
        <p:nvSpPr>
          <p:cNvPr id="459" name="Google Shape;459;p33"/>
          <p:cNvSpPr/>
          <p:nvPr/>
        </p:nvSpPr>
        <p:spPr>
          <a:xfrm>
            <a:off x="350950" y="1950383"/>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60" name="Google Shape;460;p33"/>
          <p:cNvSpPr/>
          <p:nvPr/>
        </p:nvSpPr>
        <p:spPr>
          <a:xfrm>
            <a:off x="1135884" y="3005609"/>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61" name="Google Shape;461;p33"/>
          <p:cNvSpPr/>
          <p:nvPr/>
        </p:nvSpPr>
        <p:spPr>
          <a:xfrm>
            <a:off x="1812372" y="1950383"/>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62" name="Google Shape;462;p33"/>
          <p:cNvSpPr txBox="1"/>
          <p:nvPr/>
        </p:nvSpPr>
        <p:spPr>
          <a:xfrm>
            <a:off x="1244720" y="4053452"/>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sp>
        <p:nvSpPr>
          <p:cNvPr id="463" name="Google Shape;463;p33"/>
          <p:cNvSpPr txBox="1"/>
          <p:nvPr/>
        </p:nvSpPr>
        <p:spPr>
          <a:xfrm>
            <a:off x="2430819" y="2644798"/>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sp>
        <p:nvSpPr>
          <p:cNvPr id="464" name="Google Shape;464;p33"/>
          <p:cNvSpPr txBox="1"/>
          <p:nvPr/>
        </p:nvSpPr>
        <p:spPr>
          <a:xfrm>
            <a:off x="521335" y="2644798"/>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sp>
        <p:nvSpPr>
          <p:cNvPr id="465" name="Google Shape;465;p33"/>
          <p:cNvSpPr txBox="1"/>
          <p:nvPr/>
        </p:nvSpPr>
        <p:spPr>
          <a:xfrm>
            <a:off x="2681900" y="5618401"/>
            <a:ext cx="7452000" cy="3477300"/>
          </a:xfrm>
          <a:prstGeom prst="rect">
            <a:avLst/>
          </a:prstGeom>
          <a:noFill/>
          <a:ln>
            <a:noFill/>
          </a:ln>
        </p:spPr>
        <p:txBody>
          <a:bodyPr anchorCtr="0" anchor="ctr" bIns="288400" lIns="144200" spcFirstLastPara="1" rIns="144200" wrap="square" tIns="288400">
            <a:noAutofit/>
          </a:bodyPr>
          <a:lstStyle/>
          <a:p>
            <a:pPr indent="0" lvl="0" marL="0" rtl="0" algn="l">
              <a:lnSpc>
                <a:spcPct val="105000"/>
              </a:lnSpc>
              <a:spcBef>
                <a:spcPts val="604"/>
              </a:spcBef>
              <a:spcAft>
                <a:spcPts val="0"/>
              </a:spcAft>
              <a:buSzPts val="1794"/>
              <a:buNone/>
            </a:pPr>
            <a:r>
              <a:rPr b="1" lang="en-US" sz="2265">
                <a:solidFill>
                  <a:schemeClr val="dk1"/>
                </a:solidFill>
                <a:latin typeface="Montserrat"/>
                <a:ea typeface="Montserrat"/>
                <a:cs typeface="Montserrat"/>
                <a:sym typeface="Montserrat"/>
              </a:rPr>
              <a:t>Science class observation: </a:t>
            </a:r>
            <a:endParaRPr b="1" sz="2265">
              <a:solidFill>
                <a:schemeClr val="dk1"/>
              </a:solidFill>
              <a:latin typeface="Montserrat"/>
              <a:ea typeface="Montserrat"/>
              <a:cs typeface="Montserrat"/>
              <a:sym typeface="Montserrat"/>
            </a:endParaRPr>
          </a:p>
          <a:p>
            <a:pPr indent="0" lvl="0" marL="0" rtl="0" algn="l">
              <a:lnSpc>
                <a:spcPct val="105000"/>
              </a:lnSpc>
              <a:spcBef>
                <a:spcPts val="604"/>
              </a:spcBef>
              <a:spcAft>
                <a:spcPts val="0"/>
              </a:spcAft>
              <a:buClr>
                <a:schemeClr val="dk1"/>
              </a:buClr>
              <a:buSzPts val="1794"/>
              <a:buFont typeface="Arial"/>
              <a:buNone/>
            </a:pPr>
            <a:r>
              <a:rPr b="1" lang="en-US" sz="2265">
                <a:solidFill>
                  <a:schemeClr val="dk1"/>
                </a:solidFill>
                <a:latin typeface="Montserrat"/>
                <a:ea typeface="Montserrat"/>
                <a:cs typeface="Montserrat"/>
                <a:sym typeface="Montserrat"/>
              </a:rPr>
              <a:t>“…</a:t>
            </a:r>
            <a:r>
              <a:rPr b="1" lang="en-US" sz="2265">
                <a:solidFill>
                  <a:schemeClr val="dk1"/>
                </a:solidFill>
                <a:latin typeface="Montserrat"/>
                <a:ea typeface="Montserrat"/>
                <a:cs typeface="Montserrat"/>
                <a:sym typeface="Montserrat"/>
              </a:rPr>
              <a:t>[the teacher] asks the students to the right of the class how to say ‘mitosis’ in Spanish. They answer her by saying something that aligns closely with ‘mitosis’ in the English language. She then turns to her Middle Eastern students and asks how they say it in Arabic. They go back and forth in Arabic with how to say it.”</a:t>
            </a:r>
            <a:endParaRPr b="1" sz="2964">
              <a:solidFill>
                <a:schemeClr val="dk1"/>
              </a:solidFill>
              <a:latin typeface="Montserrat"/>
              <a:ea typeface="Montserrat"/>
              <a:cs typeface="Montserrat"/>
              <a:sym typeface="Montserrat"/>
            </a:endParaRPr>
          </a:p>
          <a:p>
            <a:pPr indent="-115368" lvl="0" marL="115368" rtl="0" algn="l">
              <a:lnSpc>
                <a:spcPct val="95000"/>
              </a:lnSpc>
              <a:spcBef>
                <a:spcPts val="0"/>
              </a:spcBef>
              <a:spcAft>
                <a:spcPts val="0"/>
              </a:spcAft>
              <a:buSzPts val="479"/>
              <a:buNone/>
            </a:pPr>
            <a:r>
              <a:t/>
            </a:r>
            <a:endParaRPr b="1" sz="2461">
              <a:solidFill>
                <a:srgbClr val="031C00"/>
              </a:solidFill>
              <a:latin typeface="Montserrat"/>
              <a:ea typeface="Montserrat"/>
              <a:cs typeface="Montserrat"/>
              <a:sym typeface="Montserrat"/>
            </a:endParaRPr>
          </a:p>
        </p:txBody>
      </p:sp>
      <p:sp>
        <p:nvSpPr>
          <p:cNvPr id="466" name="Google Shape;466;p33"/>
          <p:cNvSpPr/>
          <p:nvPr/>
        </p:nvSpPr>
        <p:spPr>
          <a:xfrm flipH="1">
            <a:off x="11775650" y="5482325"/>
            <a:ext cx="5208900" cy="3214500"/>
          </a:xfrm>
          <a:prstGeom prst="roundRect">
            <a:avLst>
              <a:gd fmla="val 0" name="adj"/>
            </a:avLst>
          </a:prstGeom>
          <a:solidFill>
            <a:schemeClr val="accent3"/>
          </a:solidFill>
          <a:ln>
            <a:noFill/>
          </a:ln>
        </p:spPr>
        <p:txBody>
          <a:bodyPr anchorCtr="0" anchor="ctr" bIns="165525" lIns="165525" spcFirstLastPara="1" rIns="165525" wrap="square" tIns="165525">
            <a:noAutofit/>
          </a:bodyPr>
          <a:lstStyle/>
          <a:p>
            <a:pPr indent="0" lvl="0" marL="0" rtl="0" algn="ctr">
              <a:spcBef>
                <a:spcPts val="0"/>
              </a:spcBef>
              <a:spcAft>
                <a:spcPts val="0"/>
              </a:spcAft>
              <a:buNone/>
            </a:pPr>
            <a:r>
              <a:t/>
            </a:r>
            <a:endParaRPr sz="2534">
              <a:latin typeface="Montserrat"/>
              <a:ea typeface="Montserrat"/>
              <a:cs typeface="Montserrat"/>
              <a:sym typeface="Montserrat"/>
            </a:endParaRPr>
          </a:p>
        </p:txBody>
      </p:sp>
      <p:sp>
        <p:nvSpPr>
          <p:cNvPr id="467" name="Google Shape;467;p33"/>
          <p:cNvSpPr txBox="1"/>
          <p:nvPr/>
        </p:nvSpPr>
        <p:spPr>
          <a:xfrm>
            <a:off x="11891600" y="5618400"/>
            <a:ext cx="4977000" cy="3078300"/>
          </a:xfrm>
          <a:prstGeom prst="rect">
            <a:avLst/>
          </a:prstGeom>
          <a:noFill/>
          <a:ln>
            <a:noFill/>
          </a:ln>
        </p:spPr>
        <p:txBody>
          <a:bodyPr anchorCtr="0" anchor="t" bIns="182850" lIns="182850" spcFirstLastPara="1" rIns="182850" wrap="square" tIns="182850">
            <a:spAutoFit/>
          </a:bodyPr>
          <a:lstStyle/>
          <a:p>
            <a:pPr indent="0" lvl="0" marL="0" rtl="0" algn="l">
              <a:spcBef>
                <a:spcPts val="0"/>
              </a:spcBef>
              <a:spcAft>
                <a:spcPts val="0"/>
              </a:spcAft>
              <a:buNone/>
            </a:pPr>
            <a:r>
              <a:rPr b="1" lang="en-US" sz="2200">
                <a:solidFill>
                  <a:schemeClr val="dk1"/>
                </a:solidFill>
                <a:latin typeface="Montserrat"/>
                <a:ea typeface="Montserrat"/>
                <a:cs typeface="Montserrat"/>
                <a:sym typeface="Montserrat"/>
              </a:rPr>
              <a:t>Translanguaging is more than a strategy to use in the classroom — it’s a mindset that values and leverages the linguistic assets of all students. — WIDA “A guide to translanguaging in the classroom” </a:t>
            </a:r>
            <a:endParaRPr b="1" sz="2200">
              <a:solidFill>
                <a:schemeClr val="dk1"/>
              </a:solidFill>
              <a:latin typeface="Montserrat"/>
              <a:ea typeface="Montserrat"/>
              <a:cs typeface="Montserrat"/>
              <a:sym typeface="Montserrat"/>
            </a:endParaRPr>
          </a:p>
        </p:txBody>
      </p:sp>
      <p:sp>
        <p:nvSpPr>
          <p:cNvPr id="468" name="Google Shape;468;p33"/>
          <p:cNvSpPr/>
          <p:nvPr/>
        </p:nvSpPr>
        <p:spPr>
          <a:xfrm rot="10800000">
            <a:off x="14900100" y="8586350"/>
            <a:ext cx="1604100" cy="643500"/>
          </a:xfrm>
          <a:prstGeom prst="rtTriangle">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34"/>
          <p:cNvSpPr txBox="1"/>
          <p:nvPr/>
        </p:nvSpPr>
        <p:spPr>
          <a:xfrm>
            <a:off x="655850" y="1808050"/>
            <a:ext cx="17632200" cy="1191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2000"/>
              <a:buFont typeface="Arial"/>
              <a:buNone/>
            </a:pPr>
            <a:r>
              <a:rPr b="1" lang="en-US" sz="3900">
                <a:solidFill>
                  <a:schemeClr val="dk1"/>
                </a:solidFill>
                <a:latin typeface="Montserrat"/>
                <a:ea typeface="Montserrat"/>
                <a:cs typeface="Montserrat"/>
                <a:sym typeface="Montserrat"/>
              </a:rPr>
              <a:t>Language </a:t>
            </a:r>
            <a:r>
              <a:rPr b="1" i="1" lang="en-US" sz="3900">
                <a:solidFill>
                  <a:schemeClr val="dk1"/>
                </a:solidFill>
                <a:latin typeface="Montserrat"/>
                <a:ea typeface="Montserrat"/>
                <a:cs typeface="Montserrat"/>
                <a:sym typeface="Montserrat"/>
              </a:rPr>
              <a:t>aspiration</a:t>
            </a:r>
            <a:endParaRPr sz="3000">
              <a:solidFill>
                <a:srgbClr val="595959"/>
              </a:solidFill>
              <a:latin typeface="Montserrat"/>
              <a:ea typeface="Montserrat"/>
              <a:cs typeface="Montserrat"/>
              <a:sym typeface="Montserrat"/>
            </a:endParaRPr>
          </a:p>
          <a:p>
            <a:pPr indent="0" lvl="0" marL="0" marR="0" rtl="0" algn="ctr">
              <a:lnSpc>
                <a:spcPct val="139958"/>
              </a:lnSpc>
              <a:spcBef>
                <a:spcPts val="0"/>
              </a:spcBef>
              <a:spcAft>
                <a:spcPts val="0"/>
              </a:spcAft>
              <a:buNone/>
            </a:pPr>
            <a:r>
              <a:t/>
            </a:r>
            <a:endParaRPr sz="2400">
              <a:solidFill>
                <a:schemeClr val="dk1"/>
              </a:solidFill>
              <a:latin typeface="Montserrat"/>
              <a:ea typeface="Montserrat"/>
              <a:cs typeface="Montserrat"/>
              <a:sym typeface="Montserrat"/>
            </a:endParaRPr>
          </a:p>
        </p:txBody>
      </p:sp>
      <p:sp>
        <p:nvSpPr>
          <p:cNvPr id="474" name="Google Shape;474;p34"/>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475" name="Google Shape;475;p34"/>
          <p:cNvSpPr/>
          <p:nvPr/>
        </p:nvSpPr>
        <p:spPr>
          <a:xfrm>
            <a:off x="2833025" y="5763500"/>
            <a:ext cx="7092300" cy="3129600"/>
          </a:xfrm>
          <a:prstGeom prst="roundRect">
            <a:avLst>
              <a:gd fmla="val 0" name="adj"/>
            </a:avLst>
          </a:prstGeom>
          <a:solidFill>
            <a:schemeClr val="accent6"/>
          </a:solidFill>
          <a:ln>
            <a:noFill/>
          </a:ln>
        </p:spPr>
        <p:txBody>
          <a:bodyPr anchorCtr="0" anchor="ctr" bIns="126075" lIns="126075" spcFirstLastPara="1" rIns="126075" wrap="square" tIns="126075">
            <a:noAutofit/>
          </a:bodyPr>
          <a:lstStyle/>
          <a:p>
            <a:pPr indent="0" lvl="0" marL="0" rtl="0" algn="ctr">
              <a:spcBef>
                <a:spcPts val="0"/>
              </a:spcBef>
              <a:spcAft>
                <a:spcPts val="0"/>
              </a:spcAft>
              <a:buNone/>
            </a:pPr>
            <a:r>
              <a:t/>
            </a:r>
            <a:endParaRPr sz="1930">
              <a:latin typeface="Montserrat"/>
              <a:ea typeface="Montserrat"/>
              <a:cs typeface="Montserrat"/>
              <a:sym typeface="Montserrat"/>
            </a:endParaRPr>
          </a:p>
        </p:txBody>
      </p:sp>
      <p:sp>
        <p:nvSpPr>
          <p:cNvPr id="476" name="Google Shape;476;p34"/>
          <p:cNvSpPr/>
          <p:nvPr/>
        </p:nvSpPr>
        <p:spPr>
          <a:xfrm flipH="1" rot="10800000">
            <a:off x="3769950" y="8482500"/>
            <a:ext cx="1604100" cy="643500"/>
          </a:xfrm>
          <a:prstGeom prst="rtTriangle">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477" name="Google Shape;477;p34"/>
          <p:cNvSpPr txBox="1"/>
          <p:nvPr/>
        </p:nvSpPr>
        <p:spPr>
          <a:xfrm>
            <a:off x="3058825" y="6024500"/>
            <a:ext cx="6366000" cy="2587200"/>
          </a:xfrm>
          <a:prstGeom prst="rect">
            <a:avLst/>
          </a:prstGeom>
          <a:noFill/>
          <a:ln>
            <a:noFill/>
          </a:ln>
        </p:spPr>
        <p:txBody>
          <a:bodyPr anchorCtr="0" anchor="ctr" bIns="252175" lIns="126075" spcFirstLastPara="1" rIns="126075" wrap="square" tIns="252175">
            <a:noAutofit/>
          </a:bodyPr>
          <a:lstStyle/>
          <a:p>
            <a:pPr indent="0" lvl="0" marL="0" rtl="0" algn="l">
              <a:lnSpc>
                <a:spcPct val="105000"/>
              </a:lnSpc>
              <a:spcBef>
                <a:spcPts val="528"/>
              </a:spcBef>
              <a:spcAft>
                <a:spcPts val="0"/>
              </a:spcAft>
              <a:buSzPts val="1568"/>
              <a:buNone/>
            </a:pPr>
            <a:r>
              <a:rPr b="1" lang="en-US" sz="2476">
                <a:solidFill>
                  <a:schemeClr val="dk1"/>
                </a:solidFill>
                <a:latin typeface="Montserrat"/>
                <a:ea typeface="Montserrat"/>
                <a:cs typeface="Montserrat"/>
                <a:sym typeface="Montserrat"/>
              </a:rPr>
              <a:t>Newcomer</a:t>
            </a:r>
            <a:r>
              <a:rPr b="1" lang="en-US" sz="2476">
                <a:solidFill>
                  <a:schemeClr val="dk1"/>
                </a:solidFill>
                <a:latin typeface="Montserrat"/>
                <a:ea typeface="Montserrat"/>
                <a:cs typeface="Montserrat"/>
                <a:sym typeface="Montserrat"/>
              </a:rPr>
              <a:t> Interview: “So, my favorite class, Miss Alata’s class….because she gave us confidence. She give us a lot of information about the English. I love her.”</a:t>
            </a:r>
            <a:endParaRPr b="1" sz="2647">
              <a:solidFill>
                <a:srgbClr val="031C00"/>
              </a:solidFill>
              <a:latin typeface="Montserrat"/>
              <a:ea typeface="Montserrat"/>
              <a:cs typeface="Montserrat"/>
              <a:sym typeface="Montserrat"/>
            </a:endParaRPr>
          </a:p>
        </p:txBody>
      </p:sp>
      <p:sp>
        <p:nvSpPr>
          <p:cNvPr id="478" name="Google Shape;478;p34"/>
          <p:cNvSpPr txBox="1"/>
          <p:nvPr/>
        </p:nvSpPr>
        <p:spPr>
          <a:xfrm>
            <a:off x="4572000" y="2728100"/>
            <a:ext cx="12172800" cy="16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3100">
                <a:solidFill>
                  <a:schemeClr val="dk1"/>
                </a:solidFill>
                <a:latin typeface="Montserrat"/>
                <a:ea typeface="Montserrat"/>
                <a:cs typeface="Montserrat"/>
                <a:sym typeface="Montserrat"/>
              </a:rPr>
              <a:t>Students benefit when the school’s curricular and extracurricular program meets their aspirations to learn and improve </a:t>
            </a:r>
            <a:r>
              <a:rPr lang="en-US" sz="3100">
                <a:solidFill>
                  <a:srgbClr val="1F8350"/>
                </a:solidFill>
                <a:latin typeface="Montserrat"/>
                <a:ea typeface="Montserrat"/>
                <a:cs typeface="Montserrat"/>
                <a:sym typeface="Montserrat"/>
              </a:rPr>
              <a:t>English language</a:t>
            </a:r>
            <a:r>
              <a:rPr lang="en-US" sz="3100">
                <a:solidFill>
                  <a:schemeClr val="dk1"/>
                </a:solidFill>
                <a:latin typeface="Montserrat"/>
                <a:ea typeface="Montserrat"/>
                <a:cs typeface="Montserrat"/>
                <a:sym typeface="Montserrat"/>
              </a:rPr>
              <a:t> skills. </a:t>
            </a:r>
            <a:endParaRPr sz="3000">
              <a:solidFill>
                <a:srgbClr val="595959"/>
              </a:solidFill>
              <a:latin typeface="Montserrat"/>
              <a:ea typeface="Montserrat"/>
              <a:cs typeface="Montserrat"/>
              <a:sym typeface="Montserrat"/>
            </a:endParaRPr>
          </a:p>
        </p:txBody>
      </p:sp>
      <p:sp>
        <p:nvSpPr>
          <p:cNvPr id="479" name="Google Shape;479;p34"/>
          <p:cNvSpPr txBox="1"/>
          <p:nvPr/>
        </p:nvSpPr>
        <p:spPr>
          <a:xfrm>
            <a:off x="671825" y="842000"/>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3400">
                <a:solidFill>
                  <a:srgbClr val="3D3B39"/>
                </a:solidFill>
                <a:latin typeface="Archivo Black"/>
                <a:ea typeface="Archivo Black"/>
                <a:cs typeface="Archivo Black"/>
                <a:sym typeface="Archivo Black"/>
              </a:rPr>
              <a:t>Findi</a:t>
            </a:r>
            <a:r>
              <a:rPr lang="en-US" sz="3400">
                <a:solidFill>
                  <a:srgbClr val="3D3B39"/>
                </a:solidFill>
                <a:latin typeface="Archivo Black"/>
                <a:ea typeface="Archivo Black"/>
                <a:cs typeface="Archivo Black"/>
                <a:sym typeface="Archivo Black"/>
              </a:rPr>
              <a:t>n</a:t>
            </a:r>
            <a:r>
              <a:rPr lang="en-US" sz="3400">
                <a:solidFill>
                  <a:srgbClr val="3D3B39"/>
                </a:solidFill>
                <a:latin typeface="Archivo Black"/>
                <a:ea typeface="Archivo Black"/>
                <a:cs typeface="Archivo Black"/>
                <a:sym typeface="Archivo Black"/>
              </a:rPr>
              <a:t>g 2: Opportunities to Support Newcomer Belonging </a:t>
            </a:r>
            <a:endParaRPr/>
          </a:p>
          <a:p>
            <a:pPr indent="0" lvl="0" marL="0" rtl="0" algn="l">
              <a:spcBef>
                <a:spcPts val="0"/>
              </a:spcBef>
              <a:spcAft>
                <a:spcPts val="0"/>
              </a:spcAft>
              <a:buSzPts val="1100"/>
              <a:buNone/>
            </a:pPr>
            <a:r>
              <a:t/>
            </a:r>
            <a:endParaRPr b="1" sz="3400">
              <a:solidFill>
                <a:schemeClr val="dk1"/>
              </a:solidFill>
              <a:latin typeface="Montserrat"/>
              <a:ea typeface="Montserrat"/>
              <a:cs typeface="Montserrat"/>
              <a:sym typeface="Montserrat"/>
            </a:endParaRPr>
          </a:p>
        </p:txBody>
      </p:sp>
      <p:sp>
        <p:nvSpPr>
          <p:cNvPr id="480" name="Google Shape;480;p34"/>
          <p:cNvSpPr/>
          <p:nvPr/>
        </p:nvSpPr>
        <p:spPr>
          <a:xfrm>
            <a:off x="350950" y="1950383"/>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81" name="Google Shape;481;p34"/>
          <p:cNvSpPr/>
          <p:nvPr/>
        </p:nvSpPr>
        <p:spPr>
          <a:xfrm>
            <a:off x="1135884" y="3005609"/>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82" name="Google Shape;482;p34"/>
          <p:cNvSpPr/>
          <p:nvPr/>
        </p:nvSpPr>
        <p:spPr>
          <a:xfrm>
            <a:off x="1812372" y="1950383"/>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483" name="Google Shape;483;p34"/>
          <p:cNvSpPr txBox="1"/>
          <p:nvPr/>
        </p:nvSpPr>
        <p:spPr>
          <a:xfrm>
            <a:off x="1244720" y="4053452"/>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sp>
        <p:nvSpPr>
          <p:cNvPr id="484" name="Google Shape;484;p34"/>
          <p:cNvSpPr txBox="1"/>
          <p:nvPr/>
        </p:nvSpPr>
        <p:spPr>
          <a:xfrm>
            <a:off x="2430819" y="2644798"/>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sp>
        <p:nvSpPr>
          <p:cNvPr id="485" name="Google Shape;485;p34"/>
          <p:cNvSpPr txBox="1"/>
          <p:nvPr/>
        </p:nvSpPr>
        <p:spPr>
          <a:xfrm>
            <a:off x="521335" y="2644798"/>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pic>
        <p:nvPicPr>
          <p:cNvPr id="486" name="Google Shape;486;p34" title="Screenshot 2025-12-03 at 11.34.54 PM.png"/>
          <p:cNvPicPr preferRelativeResize="0"/>
          <p:nvPr/>
        </p:nvPicPr>
        <p:blipFill>
          <a:blip r:embed="rId3">
            <a:alphaModFix/>
          </a:blip>
          <a:stretch>
            <a:fillRect/>
          </a:stretch>
        </p:blipFill>
        <p:spPr>
          <a:xfrm>
            <a:off x="11171175" y="5403200"/>
            <a:ext cx="6365998" cy="4376617"/>
          </a:xfrm>
          <a:prstGeom prst="rect">
            <a:avLst/>
          </a:prstGeom>
          <a:noFill/>
          <a:ln>
            <a:noFill/>
          </a:ln>
          <a:effectLst>
            <a:outerShdw blurRad="114300" rotWithShape="0" algn="bl" dir="5400000" dist="3810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5"/>
          <p:cNvSpPr txBox="1"/>
          <p:nvPr/>
        </p:nvSpPr>
        <p:spPr>
          <a:xfrm>
            <a:off x="5710675" y="2112475"/>
            <a:ext cx="12312300" cy="3693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t/>
            </a:r>
            <a:endParaRPr b="0" i="0" sz="2400" u="none" cap="none" strike="noStrike">
              <a:solidFill>
                <a:srgbClr val="000000"/>
              </a:solidFill>
              <a:latin typeface="Montserrat"/>
              <a:ea typeface="Montserrat"/>
              <a:cs typeface="Montserrat"/>
              <a:sym typeface="Montserrat"/>
            </a:endParaRPr>
          </a:p>
        </p:txBody>
      </p:sp>
      <p:sp>
        <p:nvSpPr>
          <p:cNvPr id="492" name="Google Shape;492;p35"/>
          <p:cNvSpPr/>
          <p:nvPr/>
        </p:nvSpPr>
        <p:spPr>
          <a:xfrm>
            <a:off x="3604175" y="5810358"/>
            <a:ext cx="6874500" cy="3357300"/>
          </a:xfrm>
          <a:prstGeom prst="roundRect">
            <a:avLst>
              <a:gd fmla="val 0" name="adj"/>
            </a:avLst>
          </a:prstGeom>
          <a:solidFill>
            <a:schemeClr val="accent6"/>
          </a:solidFill>
          <a:ln>
            <a:noFill/>
          </a:ln>
        </p:spPr>
        <p:txBody>
          <a:bodyPr anchorCtr="0" anchor="ctr" bIns="119775" lIns="119775" spcFirstLastPara="1" rIns="119775" wrap="square" tIns="119775">
            <a:noAutofit/>
          </a:bodyPr>
          <a:lstStyle/>
          <a:p>
            <a:pPr indent="0" lvl="0" marL="0" rtl="0" algn="ctr">
              <a:spcBef>
                <a:spcPts val="0"/>
              </a:spcBef>
              <a:spcAft>
                <a:spcPts val="0"/>
              </a:spcAft>
              <a:buNone/>
            </a:pPr>
            <a:r>
              <a:t/>
            </a:r>
            <a:endParaRPr sz="1834">
              <a:latin typeface="Montserrat"/>
              <a:ea typeface="Montserrat"/>
              <a:cs typeface="Montserrat"/>
              <a:sym typeface="Montserrat"/>
            </a:endParaRPr>
          </a:p>
        </p:txBody>
      </p:sp>
      <p:sp>
        <p:nvSpPr>
          <p:cNvPr id="493" name="Google Shape;493;p35"/>
          <p:cNvSpPr/>
          <p:nvPr/>
        </p:nvSpPr>
        <p:spPr>
          <a:xfrm flipH="1">
            <a:off x="11562475" y="5810350"/>
            <a:ext cx="5208900" cy="2597700"/>
          </a:xfrm>
          <a:prstGeom prst="roundRect">
            <a:avLst>
              <a:gd fmla="val 0" name="adj"/>
            </a:avLst>
          </a:prstGeom>
          <a:solidFill>
            <a:schemeClr val="accent3"/>
          </a:solidFill>
          <a:ln>
            <a:noFill/>
          </a:ln>
        </p:spPr>
        <p:txBody>
          <a:bodyPr anchorCtr="0" anchor="ctr" bIns="165525" lIns="165525" spcFirstLastPara="1" rIns="165525" wrap="square" tIns="165525">
            <a:noAutofit/>
          </a:bodyPr>
          <a:lstStyle/>
          <a:p>
            <a:pPr indent="0" lvl="0" marL="0" rtl="0" algn="ctr">
              <a:spcBef>
                <a:spcPts val="0"/>
              </a:spcBef>
              <a:spcAft>
                <a:spcPts val="0"/>
              </a:spcAft>
              <a:buNone/>
            </a:pPr>
            <a:r>
              <a:t/>
            </a:r>
            <a:endParaRPr sz="2534">
              <a:latin typeface="Montserrat"/>
              <a:ea typeface="Montserrat"/>
              <a:cs typeface="Montserrat"/>
              <a:sym typeface="Montserrat"/>
            </a:endParaRPr>
          </a:p>
        </p:txBody>
      </p:sp>
      <p:sp>
        <p:nvSpPr>
          <p:cNvPr id="494" name="Google Shape;494;p35"/>
          <p:cNvSpPr/>
          <p:nvPr/>
        </p:nvSpPr>
        <p:spPr>
          <a:xfrm rot="10800000">
            <a:off x="14575828" y="8254200"/>
            <a:ext cx="1580400" cy="435900"/>
          </a:xfrm>
          <a:prstGeom prst="rtTriangle">
            <a:avLst/>
          </a:prstGeom>
          <a:solidFill>
            <a:schemeClr val="accent3"/>
          </a:solidFill>
          <a:ln>
            <a:noFill/>
          </a:ln>
        </p:spPr>
        <p:txBody>
          <a:bodyPr anchorCtr="0" anchor="ctr" bIns="144900" lIns="144900" spcFirstLastPara="1" rIns="144900" wrap="square" tIns="144900">
            <a:noAutofit/>
          </a:bodyPr>
          <a:lstStyle/>
          <a:p>
            <a:pPr indent="0" lvl="0" marL="0" rtl="0" algn="ctr">
              <a:spcBef>
                <a:spcPts val="0"/>
              </a:spcBef>
              <a:spcAft>
                <a:spcPts val="0"/>
              </a:spcAft>
              <a:buNone/>
            </a:pPr>
            <a:r>
              <a:t/>
            </a:r>
            <a:endParaRPr sz="2218">
              <a:latin typeface="Montserrat"/>
              <a:ea typeface="Montserrat"/>
              <a:cs typeface="Montserrat"/>
              <a:sym typeface="Montserrat"/>
            </a:endParaRPr>
          </a:p>
        </p:txBody>
      </p:sp>
      <p:sp>
        <p:nvSpPr>
          <p:cNvPr id="495" name="Google Shape;495;p35"/>
          <p:cNvSpPr txBox="1"/>
          <p:nvPr/>
        </p:nvSpPr>
        <p:spPr>
          <a:xfrm>
            <a:off x="3686685" y="6267690"/>
            <a:ext cx="6709500" cy="2726100"/>
          </a:xfrm>
          <a:prstGeom prst="rect">
            <a:avLst/>
          </a:prstGeom>
          <a:noFill/>
          <a:ln>
            <a:noFill/>
          </a:ln>
        </p:spPr>
        <p:txBody>
          <a:bodyPr anchorCtr="0" anchor="ctr" bIns="264125" lIns="132050" spcFirstLastPara="1" rIns="132050" wrap="square" tIns="264125">
            <a:noAutofit/>
          </a:bodyPr>
          <a:lstStyle/>
          <a:p>
            <a:pPr indent="0" lvl="0" marL="126941" marR="158954" rtl="0" algn="l">
              <a:spcBef>
                <a:spcPts val="0"/>
              </a:spcBef>
              <a:spcAft>
                <a:spcPts val="0"/>
              </a:spcAft>
              <a:buClr>
                <a:schemeClr val="dk1"/>
              </a:buClr>
              <a:buSzPts val="951"/>
              <a:buFont typeface="Arial"/>
              <a:buNone/>
            </a:pPr>
            <a:r>
              <a:rPr lang="en-US" sz="2400">
                <a:solidFill>
                  <a:srgbClr val="1E1E1E"/>
                </a:solidFill>
                <a:latin typeface="Montserrat"/>
                <a:ea typeface="Montserrat"/>
                <a:cs typeface="Montserrat"/>
                <a:sym typeface="Montserrat"/>
              </a:rPr>
              <a:t>Newcomer Interview: </a:t>
            </a:r>
            <a:r>
              <a:rPr lang="en-US" sz="2400">
                <a:solidFill>
                  <a:srgbClr val="1E1E1E"/>
                </a:solidFill>
                <a:latin typeface="Montserrat"/>
                <a:ea typeface="Montserrat"/>
                <a:cs typeface="Montserrat"/>
                <a:sym typeface="Montserrat"/>
              </a:rPr>
              <a:t>“Student 1: I wanted to be a doctor, but I will change it because </a:t>
            </a:r>
            <a:r>
              <a:rPr b="1" lang="en-US" sz="2400">
                <a:solidFill>
                  <a:srgbClr val="1E1E1E"/>
                </a:solidFill>
                <a:latin typeface="Montserrat"/>
                <a:ea typeface="Montserrat"/>
                <a:cs typeface="Montserrat"/>
                <a:sym typeface="Montserrat"/>
              </a:rPr>
              <a:t>I want to be a teacher like my teacher</a:t>
            </a:r>
            <a:r>
              <a:rPr lang="en-US" sz="2400">
                <a:solidFill>
                  <a:srgbClr val="1E1E1E"/>
                </a:solidFill>
                <a:latin typeface="Montserrat"/>
                <a:ea typeface="Montserrat"/>
                <a:cs typeface="Montserrat"/>
                <a:sym typeface="Montserrat"/>
              </a:rPr>
              <a:t>… Student 2: I wanna be like her . Student 1: … confident. Yeah. I want to learn the students who come from anywhere… Student 2: Teach them. Yeah”</a:t>
            </a:r>
            <a:endParaRPr sz="2400">
              <a:solidFill>
                <a:schemeClr val="dk1"/>
              </a:solidFill>
              <a:latin typeface="Montserrat"/>
              <a:ea typeface="Montserrat"/>
              <a:cs typeface="Montserrat"/>
              <a:sym typeface="Montserrat"/>
            </a:endParaRPr>
          </a:p>
          <a:p>
            <a:pPr indent="-105655" lvl="0" marL="105655" rtl="0" algn="l">
              <a:lnSpc>
                <a:spcPct val="95000"/>
              </a:lnSpc>
              <a:spcBef>
                <a:spcPts val="0"/>
              </a:spcBef>
              <a:spcAft>
                <a:spcPts val="0"/>
              </a:spcAft>
              <a:buSzPts val="439"/>
              <a:buNone/>
            </a:pPr>
            <a:r>
              <a:t/>
            </a:r>
            <a:endParaRPr sz="1728">
              <a:solidFill>
                <a:srgbClr val="031C00"/>
              </a:solidFill>
              <a:latin typeface="Montserrat Medium"/>
              <a:ea typeface="Montserrat Medium"/>
              <a:cs typeface="Montserrat Medium"/>
              <a:sym typeface="Montserrat Medium"/>
            </a:endParaRPr>
          </a:p>
        </p:txBody>
      </p:sp>
      <p:sp>
        <p:nvSpPr>
          <p:cNvPr id="496" name="Google Shape;496;p35"/>
          <p:cNvSpPr txBox="1"/>
          <p:nvPr/>
        </p:nvSpPr>
        <p:spPr>
          <a:xfrm>
            <a:off x="11675400" y="6074988"/>
            <a:ext cx="5208900" cy="2179200"/>
          </a:xfrm>
          <a:prstGeom prst="rect">
            <a:avLst/>
          </a:prstGeom>
          <a:noFill/>
          <a:ln>
            <a:noFill/>
          </a:ln>
        </p:spPr>
        <p:txBody>
          <a:bodyPr anchorCtr="0" anchor="ctr" bIns="349025" lIns="174500" spcFirstLastPara="1" rIns="174500" wrap="square" tIns="349025">
            <a:noAutofit/>
          </a:bodyPr>
          <a:lstStyle/>
          <a:p>
            <a:pPr indent="0" lvl="0" marL="0" rtl="0" algn="l">
              <a:lnSpc>
                <a:spcPct val="80000"/>
              </a:lnSpc>
              <a:spcBef>
                <a:spcPts val="0"/>
              </a:spcBef>
              <a:spcAft>
                <a:spcPts val="0"/>
              </a:spcAft>
              <a:buClr>
                <a:srgbClr val="000000"/>
              </a:buClr>
              <a:buSzPts val="1068"/>
              <a:buFont typeface="Arial"/>
              <a:buNone/>
            </a:pPr>
            <a:r>
              <a:rPr lang="en-US" sz="2698">
                <a:solidFill>
                  <a:schemeClr val="dk1"/>
                </a:solidFill>
                <a:latin typeface="Montserrat"/>
                <a:ea typeface="Montserrat"/>
                <a:cs typeface="Montserrat"/>
                <a:sym typeface="Montserrat"/>
              </a:rPr>
              <a:t>Newcomer Interview: “Um, tengo un apoyo sobre un </a:t>
            </a:r>
            <a:r>
              <a:rPr b="1" lang="en-US" sz="2698">
                <a:solidFill>
                  <a:schemeClr val="dk1"/>
                </a:solidFill>
                <a:latin typeface="Montserrat"/>
                <a:ea typeface="Montserrat"/>
                <a:cs typeface="Montserrat"/>
                <a:sym typeface="Montserrat"/>
              </a:rPr>
              <a:t>psicólogo escolar</a:t>
            </a:r>
            <a:r>
              <a:rPr lang="en-US" sz="2698">
                <a:solidFill>
                  <a:schemeClr val="dk1"/>
                </a:solidFill>
                <a:latin typeface="Montserrat"/>
                <a:ea typeface="Montserrat"/>
                <a:cs typeface="Montserrat"/>
                <a:sym typeface="Montserrat"/>
              </a:rPr>
              <a:t> de aquí. (I have a referral to a </a:t>
            </a:r>
            <a:r>
              <a:rPr b="1" lang="en-US" sz="2698">
                <a:solidFill>
                  <a:schemeClr val="dk1"/>
                </a:solidFill>
                <a:latin typeface="Montserrat"/>
                <a:ea typeface="Montserrat"/>
                <a:cs typeface="Montserrat"/>
                <a:sym typeface="Montserrat"/>
              </a:rPr>
              <a:t>school psychologist</a:t>
            </a:r>
            <a:r>
              <a:rPr lang="en-US" sz="2698">
                <a:solidFill>
                  <a:schemeClr val="dk1"/>
                </a:solidFill>
                <a:latin typeface="Montserrat"/>
                <a:ea typeface="Montserrat"/>
                <a:cs typeface="Montserrat"/>
                <a:sym typeface="Montserrat"/>
              </a:rPr>
              <a:t> here.)”</a:t>
            </a:r>
            <a:endParaRPr sz="3201">
              <a:solidFill>
                <a:schemeClr val="dk1"/>
              </a:solidFill>
              <a:latin typeface="Montserrat"/>
              <a:ea typeface="Montserrat"/>
              <a:cs typeface="Montserrat"/>
              <a:sym typeface="Montserrat"/>
            </a:endParaRPr>
          </a:p>
          <a:p>
            <a:pPr indent="-139619" lvl="0" marL="139619" rtl="0" algn="l">
              <a:lnSpc>
                <a:spcPct val="95000"/>
              </a:lnSpc>
              <a:spcBef>
                <a:spcPts val="0"/>
              </a:spcBef>
              <a:spcAft>
                <a:spcPts val="0"/>
              </a:spcAft>
              <a:buSzPts val="580"/>
              <a:buNone/>
            </a:pPr>
            <a:r>
              <a:t/>
            </a:r>
            <a:endParaRPr sz="2636">
              <a:solidFill>
                <a:srgbClr val="031C00"/>
              </a:solidFill>
              <a:latin typeface="Montserrat Medium"/>
              <a:ea typeface="Montserrat Medium"/>
              <a:cs typeface="Montserrat Medium"/>
              <a:sym typeface="Montserrat Medium"/>
            </a:endParaRPr>
          </a:p>
        </p:txBody>
      </p:sp>
      <p:sp>
        <p:nvSpPr>
          <p:cNvPr id="497" name="Google Shape;497;p35"/>
          <p:cNvSpPr txBox="1"/>
          <p:nvPr/>
        </p:nvSpPr>
        <p:spPr>
          <a:xfrm>
            <a:off x="1134900" y="639325"/>
            <a:ext cx="16253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3400">
                <a:solidFill>
                  <a:srgbClr val="3D3B39"/>
                </a:solidFill>
                <a:latin typeface="Archivo Black"/>
                <a:ea typeface="Archivo Black"/>
                <a:cs typeface="Archivo Black"/>
                <a:sym typeface="Archivo Black"/>
              </a:rPr>
              <a:t>Findi</a:t>
            </a:r>
            <a:r>
              <a:rPr lang="en-US" sz="3400">
                <a:solidFill>
                  <a:srgbClr val="3D3B39"/>
                </a:solidFill>
                <a:latin typeface="Archivo Black"/>
                <a:ea typeface="Archivo Black"/>
                <a:cs typeface="Archivo Black"/>
                <a:sym typeface="Archivo Black"/>
              </a:rPr>
              <a:t>n</a:t>
            </a:r>
            <a:r>
              <a:rPr lang="en-US" sz="3400">
                <a:solidFill>
                  <a:srgbClr val="3D3B39"/>
                </a:solidFill>
                <a:latin typeface="Archivo Black"/>
                <a:ea typeface="Archivo Black"/>
                <a:cs typeface="Archivo Black"/>
                <a:sym typeface="Archivo Black"/>
              </a:rPr>
              <a:t>g 2: Opportunities to Support Newcomer Belonging</a:t>
            </a:r>
            <a:endParaRPr b="1">
              <a:solidFill>
                <a:schemeClr val="dk1"/>
              </a:solidFill>
              <a:latin typeface="Montserrat"/>
              <a:ea typeface="Montserrat"/>
              <a:cs typeface="Montserrat"/>
              <a:sym typeface="Montserrat"/>
            </a:endParaRPr>
          </a:p>
        </p:txBody>
      </p:sp>
      <p:sp>
        <p:nvSpPr>
          <p:cNvPr id="498" name="Google Shape;498;p35"/>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5"/>
          <p:cNvSpPr txBox="1"/>
          <p:nvPr/>
        </p:nvSpPr>
        <p:spPr>
          <a:xfrm>
            <a:off x="4572000" y="2112475"/>
            <a:ext cx="12312300" cy="37731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1" lang="en-US" sz="2800">
                <a:latin typeface="Montserrat"/>
                <a:ea typeface="Montserrat"/>
                <a:cs typeface="Montserrat"/>
                <a:sym typeface="Montserrat"/>
              </a:rPr>
              <a:t>Students rely on trusted teachers and school staff for support</a:t>
            </a:r>
            <a:endParaRPr b="1" sz="2800">
              <a:latin typeface="Montserrat"/>
              <a:ea typeface="Montserrat"/>
              <a:cs typeface="Montserrat"/>
              <a:sym typeface="Montserrat"/>
            </a:endParaRPr>
          </a:p>
          <a:p>
            <a:pPr indent="0" lvl="0" marL="0" marR="0" rtl="0" algn="l">
              <a:lnSpc>
                <a:spcPct val="139958"/>
              </a:lnSpc>
              <a:spcBef>
                <a:spcPts val="0"/>
              </a:spcBef>
              <a:spcAft>
                <a:spcPts val="0"/>
              </a:spcAft>
              <a:buNone/>
            </a:pPr>
            <a:r>
              <a:rPr lang="en-US" sz="2800">
                <a:latin typeface="Montserrat"/>
                <a:ea typeface="Montserrat"/>
                <a:cs typeface="Montserrat"/>
                <a:sym typeface="Montserrat"/>
              </a:rPr>
              <a:t>They describe teachers who inspire their futures, build personal connections across languages, and provide safe spaces in their classrooms, alongside staff who offer support in their home language. </a:t>
            </a:r>
            <a:endParaRPr sz="28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1" sz="18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0" i="0" sz="2400" u="none" cap="none" strike="noStrike">
              <a:solidFill>
                <a:srgbClr val="000000"/>
              </a:solidFill>
              <a:latin typeface="Montserrat"/>
              <a:ea typeface="Montserrat"/>
              <a:cs typeface="Montserrat"/>
              <a:sym typeface="Montserrat"/>
            </a:endParaRPr>
          </a:p>
        </p:txBody>
      </p:sp>
      <p:sp>
        <p:nvSpPr>
          <p:cNvPr id="500" name="Google Shape;500;p35"/>
          <p:cNvSpPr/>
          <p:nvPr/>
        </p:nvSpPr>
        <p:spPr>
          <a:xfrm>
            <a:off x="1197059" y="3530446"/>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01" name="Google Shape;501;p35"/>
          <p:cNvSpPr/>
          <p:nvPr/>
        </p:nvSpPr>
        <p:spPr>
          <a:xfrm>
            <a:off x="1873547" y="2475220"/>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02" name="Google Shape;502;p35"/>
          <p:cNvSpPr txBox="1"/>
          <p:nvPr/>
        </p:nvSpPr>
        <p:spPr>
          <a:xfrm>
            <a:off x="1305895" y="4578290"/>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sp>
        <p:nvSpPr>
          <p:cNvPr id="503" name="Google Shape;503;p35"/>
          <p:cNvSpPr txBox="1"/>
          <p:nvPr/>
        </p:nvSpPr>
        <p:spPr>
          <a:xfrm>
            <a:off x="2491994" y="3169635"/>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sp>
        <p:nvSpPr>
          <p:cNvPr id="504" name="Google Shape;504;p35"/>
          <p:cNvSpPr txBox="1"/>
          <p:nvPr/>
        </p:nvSpPr>
        <p:spPr>
          <a:xfrm>
            <a:off x="582510" y="3169635"/>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sp>
        <p:nvSpPr>
          <p:cNvPr id="505" name="Google Shape;505;p35"/>
          <p:cNvSpPr/>
          <p:nvPr/>
        </p:nvSpPr>
        <p:spPr>
          <a:xfrm>
            <a:off x="412125" y="2475220"/>
            <a:ext cx="2011500" cy="1902000"/>
          </a:xfrm>
          <a:prstGeom prst="ellipse">
            <a:avLst/>
          </a:prstGeom>
          <a:solidFill>
            <a:srgbClr val="FF0000">
              <a:alpha val="1887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06" name="Google Shape;506;p35"/>
          <p:cNvSpPr/>
          <p:nvPr/>
        </p:nvSpPr>
        <p:spPr>
          <a:xfrm flipH="1" rot="10800000">
            <a:off x="4411759" y="9005520"/>
            <a:ext cx="1511100" cy="417000"/>
          </a:xfrm>
          <a:prstGeom prst="rtTriangle">
            <a:avLst/>
          </a:prstGeom>
          <a:solidFill>
            <a:schemeClr val="accent6"/>
          </a:solidFill>
          <a:ln>
            <a:noFill/>
          </a:ln>
        </p:spPr>
        <p:txBody>
          <a:bodyPr anchorCtr="0" anchor="ctr" bIns="138550" lIns="138550" spcFirstLastPara="1" rIns="138550" wrap="square" tIns="138550">
            <a:noAutofit/>
          </a:bodyPr>
          <a:lstStyle/>
          <a:p>
            <a:pPr indent="0" lvl="0" marL="0" rtl="0" algn="ctr">
              <a:spcBef>
                <a:spcPts val="0"/>
              </a:spcBef>
              <a:spcAft>
                <a:spcPts val="0"/>
              </a:spcAft>
              <a:buNone/>
            </a:pPr>
            <a:r>
              <a:t/>
            </a:r>
            <a:endParaRPr sz="2121">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6"/>
          <p:cNvSpPr txBox="1"/>
          <p:nvPr/>
        </p:nvSpPr>
        <p:spPr>
          <a:xfrm>
            <a:off x="655850" y="1808050"/>
            <a:ext cx="176322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rgbClr val="595959"/>
                </a:solidFill>
                <a:latin typeface="Montserrat"/>
                <a:ea typeface="Montserrat"/>
                <a:cs typeface="Montserrat"/>
                <a:sym typeface="Montserrat"/>
              </a:rPr>
              <a:t>Students rely on peers and other students for support</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512" name="Google Shape;512;p36"/>
          <p:cNvSpPr txBox="1"/>
          <p:nvPr/>
        </p:nvSpPr>
        <p:spPr>
          <a:xfrm>
            <a:off x="655850" y="1043400"/>
            <a:ext cx="144393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3400">
                <a:solidFill>
                  <a:srgbClr val="3D3B39"/>
                </a:solidFill>
                <a:latin typeface="Archivo Black"/>
                <a:ea typeface="Archivo Black"/>
                <a:cs typeface="Archivo Black"/>
                <a:sym typeface="Archivo Black"/>
              </a:rPr>
              <a:t>Finding 2: Opportunities to Support Newcomer Belonging</a:t>
            </a:r>
            <a:endParaRPr>
              <a:solidFill>
                <a:schemeClr val="dk1"/>
              </a:solidFill>
            </a:endParaRPr>
          </a:p>
          <a:p>
            <a:pPr indent="0" lvl="0" marL="0" rtl="0" algn="l">
              <a:spcBef>
                <a:spcPts val="0"/>
              </a:spcBef>
              <a:spcAft>
                <a:spcPts val="0"/>
              </a:spcAft>
              <a:buSzPts val="1100"/>
              <a:buNone/>
            </a:pPr>
            <a:r>
              <a:t/>
            </a:r>
            <a:endParaRPr/>
          </a:p>
        </p:txBody>
      </p:sp>
      <p:sp>
        <p:nvSpPr>
          <p:cNvPr id="513" name="Google Shape;513;p36"/>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514" name="Google Shape;514;p36"/>
          <p:cNvSpPr/>
          <p:nvPr/>
        </p:nvSpPr>
        <p:spPr>
          <a:xfrm>
            <a:off x="655850" y="2720295"/>
            <a:ext cx="17484600" cy="22008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b="1" lang="en-US" sz="2697">
                <a:solidFill>
                  <a:srgbClr val="1E1E1E"/>
                </a:solidFill>
                <a:latin typeface="Montserrat"/>
                <a:ea typeface="Montserrat"/>
                <a:cs typeface="Montserrat"/>
                <a:sym typeface="Montserrat"/>
              </a:rPr>
              <a:t>Connect  |  Being Social and Outgoing</a:t>
            </a:r>
            <a:endParaRPr b="1" sz="2697">
              <a:solidFill>
                <a:srgbClr val="1E1E1E"/>
              </a:solidFill>
              <a:latin typeface="Montserrat"/>
              <a:ea typeface="Montserrat"/>
              <a:cs typeface="Montserrat"/>
              <a:sym typeface="Montserrat"/>
            </a:endParaRPr>
          </a:p>
          <a:p>
            <a:pPr indent="0" lvl="0" marL="146839" marR="183870" rtl="0" algn="l">
              <a:spcBef>
                <a:spcPts val="0"/>
              </a:spcBef>
              <a:spcAft>
                <a:spcPts val="0"/>
              </a:spcAft>
              <a:buNone/>
            </a:pPr>
            <a:r>
              <a:t/>
            </a:r>
            <a:endParaRPr sz="1500">
              <a:solidFill>
                <a:srgbClr val="1E1E1E"/>
              </a:solidFill>
              <a:latin typeface="Montserrat SemiBold"/>
              <a:ea typeface="Montserrat SemiBold"/>
              <a:cs typeface="Montserrat SemiBold"/>
              <a:sym typeface="Montserrat SemiBold"/>
            </a:endParaRPr>
          </a:p>
          <a:p>
            <a:pPr indent="0" lvl="0" marL="146839" marR="183870" rtl="0" algn="l">
              <a:spcBef>
                <a:spcPts val="0"/>
              </a:spcBef>
              <a:spcAft>
                <a:spcPts val="0"/>
              </a:spcAft>
              <a:buNone/>
            </a:pPr>
            <a:r>
              <a:rPr i="1" lang="en-US" sz="2697">
                <a:solidFill>
                  <a:srgbClr val="1E1E1E"/>
                </a:solidFill>
                <a:latin typeface="Montserrat SemiBold"/>
                <a:ea typeface="Montserrat SemiBold"/>
                <a:cs typeface="Montserrat SemiBold"/>
                <a:sym typeface="Montserrat SemiBold"/>
              </a:rPr>
              <a:t>Faculty Interview</a:t>
            </a:r>
            <a:r>
              <a:rPr lang="en-US" sz="2697">
                <a:solidFill>
                  <a:srgbClr val="1E1E1E"/>
                </a:solidFill>
                <a:latin typeface="Montserrat SemiBold"/>
                <a:ea typeface="Montserrat SemiBold"/>
                <a:cs typeface="Montserrat SemiBold"/>
                <a:sym typeface="Montserrat SemiBold"/>
              </a:rPr>
              <a:t>: “One of the interesting things I see lately here is that there are kids who want to learn Spanish and </a:t>
            </a:r>
            <a:r>
              <a:rPr lang="en-US" sz="2697" u="sng">
                <a:solidFill>
                  <a:srgbClr val="1E1E1E"/>
                </a:solidFill>
                <a:latin typeface="Montserrat SemiBold"/>
                <a:ea typeface="Montserrat SemiBold"/>
                <a:cs typeface="Montserrat SemiBold"/>
                <a:sym typeface="Montserrat SemiBold"/>
              </a:rPr>
              <a:t>they teach the Spanish kids some words in Arabic</a:t>
            </a:r>
            <a:r>
              <a:rPr lang="en-US" sz="2697">
                <a:solidFill>
                  <a:srgbClr val="1E1E1E"/>
                </a:solidFill>
                <a:latin typeface="Montserrat SemiBold"/>
                <a:ea typeface="Montserrat SemiBold"/>
                <a:cs typeface="Montserrat SemiBold"/>
                <a:sym typeface="Montserrat SemiBold"/>
              </a:rPr>
              <a:t>.”</a:t>
            </a:r>
            <a:endParaRPr sz="2697">
              <a:solidFill>
                <a:srgbClr val="1E1E1E"/>
              </a:solidFill>
              <a:latin typeface="Montserrat SemiBold"/>
              <a:ea typeface="Montserrat SemiBold"/>
              <a:cs typeface="Montserrat SemiBold"/>
              <a:sym typeface="Montserrat SemiBold"/>
            </a:endParaRPr>
          </a:p>
        </p:txBody>
      </p:sp>
      <p:sp>
        <p:nvSpPr>
          <p:cNvPr id="515" name="Google Shape;515;p36"/>
          <p:cNvSpPr/>
          <p:nvPr/>
        </p:nvSpPr>
        <p:spPr>
          <a:xfrm>
            <a:off x="604364" y="5189595"/>
            <a:ext cx="174846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b="1" lang="en-US" sz="2697">
                <a:solidFill>
                  <a:srgbClr val="1E1E1E"/>
                </a:solidFill>
                <a:latin typeface="Montserrat"/>
                <a:ea typeface="Montserrat"/>
                <a:cs typeface="Montserrat"/>
                <a:sym typeface="Montserrat"/>
              </a:rPr>
              <a:t>Engage  |  Student Supporting Students</a:t>
            </a:r>
            <a:endParaRPr b="1" sz="2697">
              <a:solidFill>
                <a:srgbClr val="1E1E1E"/>
              </a:solidFill>
              <a:latin typeface="Montserrat"/>
              <a:ea typeface="Montserrat"/>
              <a:cs typeface="Montserrat"/>
              <a:sym typeface="Montserrat"/>
            </a:endParaRPr>
          </a:p>
          <a:p>
            <a:pPr indent="0" lvl="0" marL="146839" marR="183870" rtl="0" algn="l">
              <a:spcBef>
                <a:spcPts val="0"/>
              </a:spcBef>
              <a:spcAft>
                <a:spcPts val="0"/>
              </a:spcAft>
              <a:buNone/>
            </a:pPr>
            <a:r>
              <a:t/>
            </a:r>
            <a:endParaRPr sz="1500">
              <a:solidFill>
                <a:srgbClr val="1E1E1E"/>
              </a:solidFill>
              <a:latin typeface="Montserrat SemiBold"/>
              <a:ea typeface="Montserrat SemiBold"/>
              <a:cs typeface="Montserrat SemiBold"/>
              <a:sym typeface="Montserrat SemiBold"/>
            </a:endParaRPr>
          </a:p>
          <a:p>
            <a:pPr indent="0" lvl="0" marL="146839" marR="183870" rtl="0" algn="l">
              <a:spcBef>
                <a:spcPts val="0"/>
              </a:spcBef>
              <a:spcAft>
                <a:spcPts val="0"/>
              </a:spcAft>
              <a:buNone/>
            </a:pPr>
            <a:r>
              <a:rPr i="1" lang="en-US" sz="2697">
                <a:solidFill>
                  <a:srgbClr val="1E1E1E"/>
                </a:solidFill>
                <a:latin typeface="Montserrat SemiBold"/>
                <a:ea typeface="Montserrat SemiBold"/>
                <a:cs typeface="Montserrat SemiBold"/>
                <a:sym typeface="Montserrat SemiBold"/>
              </a:rPr>
              <a:t>Newcomer Interview</a:t>
            </a:r>
            <a:r>
              <a:rPr lang="en-US" sz="2697">
                <a:solidFill>
                  <a:srgbClr val="1E1E1E"/>
                </a:solidFill>
                <a:latin typeface="Montserrat SemiBold"/>
                <a:ea typeface="Montserrat SemiBold"/>
                <a:cs typeface="Montserrat SemiBold"/>
                <a:sym typeface="Montserrat SemiBold"/>
              </a:rPr>
              <a:t>: “</a:t>
            </a:r>
            <a:r>
              <a:rPr lang="en-US" sz="2697">
                <a:solidFill>
                  <a:srgbClr val="1E1E1E"/>
                </a:solidFill>
                <a:latin typeface="Montserrat SemiBold"/>
                <a:ea typeface="Montserrat SemiBold"/>
                <a:cs typeface="Montserrat SemiBold"/>
                <a:sym typeface="Montserrat SemiBold"/>
              </a:rPr>
              <a:t>Like my friends, we always talking about like, </a:t>
            </a:r>
            <a:r>
              <a:rPr lang="en-US" sz="2697" u="sng">
                <a:solidFill>
                  <a:srgbClr val="1E1E1E"/>
                </a:solidFill>
                <a:latin typeface="Montserrat SemiBold"/>
                <a:ea typeface="Montserrat SemiBold"/>
                <a:cs typeface="Montserrat SemiBold"/>
                <a:sym typeface="Montserrat SemiBold"/>
              </a:rPr>
              <a:t>we gonna be into the future</a:t>
            </a:r>
            <a:r>
              <a:rPr lang="en-US" sz="2697">
                <a:solidFill>
                  <a:srgbClr val="1E1E1E"/>
                </a:solidFill>
                <a:latin typeface="Montserrat SemiBold"/>
                <a:ea typeface="Montserrat SemiBold"/>
                <a:cs typeface="Montserrat SemiBold"/>
                <a:sym typeface="Montserrat SemiBold"/>
              </a:rPr>
              <a:t>. It's like that.” (Response to a moment in which felt connectedness.) </a:t>
            </a:r>
            <a:endParaRPr sz="2697">
              <a:solidFill>
                <a:srgbClr val="1E1E1E"/>
              </a:solidFill>
              <a:latin typeface="Montserrat SemiBold"/>
              <a:ea typeface="Montserrat SemiBold"/>
              <a:cs typeface="Montserrat SemiBold"/>
              <a:sym typeface="Montserrat SemiBold"/>
            </a:endParaRPr>
          </a:p>
        </p:txBody>
      </p:sp>
      <p:sp>
        <p:nvSpPr>
          <p:cNvPr id="516" name="Google Shape;516;p36"/>
          <p:cNvSpPr/>
          <p:nvPr/>
        </p:nvSpPr>
        <p:spPr>
          <a:xfrm>
            <a:off x="604375" y="7326200"/>
            <a:ext cx="17484600" cy="24426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b="1" lang="en-US" sz="2697">
                <a:solidFill>
                  <a:srgbClr val="1E1E1E"/>
                </a:solidFill>
                <a:latin typeface="Montserrat"/>
                <a:ea typeface="Montserrat"/>
                <a:cs typeface="Montserrat"/>
                <a:sym typeface="Montserrat"/>
              </a:rPr>
              <a:t>Extend  |  Facilitating Peer Relationships </a:t>
            </a:r>
            <a:endParaRPr b="1" sz="2697">
              <a:solidFill>
                <a:srgbClr val="1E1E1E"/>
              </a:solidFill>
              <a:latin typeface="Montserrat"/>
              <a:ea typeface="Montserrat"/>
              <a:cs typeface="Montserrat"/>
              <a:sym typeface="Montserrat"/>
            </a:endParaRPr>
          </a:p>
          <a:p>
            <a:pPr indent="0" lvl="0" marL="146839" marR="183870" rtl="0" algn="l">
              <a:spcBef>
                <a:spcPts val="0"/>
              </a:spcBef>
              <a:spcAft>
                <a:spcPts val="0"/>
              </a:spcAft>
              <a:buNone/>
            </a:pPr>
            <a:r>
              <a:t/>
            </a:r>
            <a:endParaRPr b="1" sz="1500">
              <a:solidFill>
                <a:srgbClr val="1E1E1E"/>
              </a:solidFill>
              <a:latin typeface="Montserrat"/>
              <a:ea typeface="Montserrat"/>
              <a:cs typeface="Montserrat"/>
              <a:sym typeface="Montserrat"/>
            </a:endParaRPr>
          </a:p>
          <a:p>
            <a:pPr indent="0" lvl="0" marL="146839" marR="183870" rtl="0" algn="l">
              <a:spcBef>
                <a:spcPts val="0"/>
              </a:spcBef>
              <a:spcAft>
                <a:spcPts val="0"/>
              </a:spcAft>
              <a:buNone/>
            </a:pPr>
            <a:r>
              <a:rPr i="1" lang="en-US" sz="2697">
                <a:solidFill>
                  <a:srgbClr val="1E1E1E"/>
                </a:solidFill>
                <a:latin typeface="Montserrat SemiBold"/>
                <a:ea typeface="Montserrat SemiBold"/>
                <a:cs typeface="Montserrat SemiBold"/>
                <a:sym typeface="Montserrat SemiBold"/>
              </a:rPr>
              <a:t>Faculty Interview</a:t>
            </a:r>
            <a:r>
              <a:rPr lang="en-US" sz="2697">
                <a:solidFill>
                  <a:srgbClr val="1E1E1E"/>
                </a:solidFill>
                <a:latin typeface="Montserrat SemiBold"/>
                <a:ea typeface="Montserrat SemiBold"/>
                <a:cs typeface="Montserrat SemiBold"/>
                <a:sym typeface="Montserrat SemiBold"/>
              </a:rPr>
              <a:t>: “I try to let a few students… to make them [newcomers] feel comfortable, make them feel like they’re home, show them where the bathroom is, show them basic things.”</a:t>
            </a:r>
            <a:endParaRPr sz="2697">
              <a:solidFill>
                <a:srgbClr val="1E1E1E"/>
              </a:solidFill>
              <a:latin typeface="Montserrat SemiBold"/>
              <a:ea typeface="Montserrat SemiBold"/>
              <a:cs typeface="Montserrat SemiBold"/>
              <a:sym typeface="Montserrat SemiBold"/>
            </a:endParaRPr>
          </a:p>
        </p:txBody>
      </p:sp>
      <p:grpSp>
        <p:nvGrpSpPr>
          <p:cNvPr id="517" name="Google Shape;517;p36"/>
          <p:cNvGrpSpPr/>
          <p:nvPr/>
        </p:nvGrpSpPr>
        <p:grpSpPr>
          <a:xfrm>
            <a:off x="15300059" y="1406334"/>
            <a:ext cx="2011500" cy="1902000"/>
            <a:chOff x="15300059" y="1406334"/>
            <a:chExt cx="2011500" cy="1902000"/>
          </a:xfrm>
        </p:grpSpPr>
        <p:sp>
          <p:nvSpPr>
            <p:cNvPr id="518" name="Google Shape;518;p36"/>
            <p:cNvSpPr/>
            <p:nvPr/>
          </p:nvSpPr>
          <p:spPr>
            <a:xfrm>
              <a:off x="15300059" y="1406334"/>
              <a:ext cx="2011500" cy="1902000"/>
            </a:xfrm>
            <a:prstGeom prst="ellipse">
              <a:avLst/>
            </a:prstGeom>
            <a:solidFill>
              <a:srgbClr val="FFEFDB">
                <a:alpha val="7333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19" name="Google Shape;519;p36"/>
            <p:cNvSpPr txBox="1"/>
            <p:nvPr/>
          </p:nvSpPr>
          <p:spPr>
            <a:xfrm>
              <a:off x="15408895" y="245417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grpSp>
      <p:grpSp>
        <p:nvGrpSpPr>
          <p:cNvPr id="520" name="Google Shape;520;p36"/>
          <p:cNvGrpSpPr/>
          <p:nvPr/>
        </p:nvGrpSpPr>
        <p:grpSpPr>
          <a:xfrm>
            <a:off x="15976547" y="351108"/>
            <a:ext cx="2011500" cy="1902000"/>
            <a:chOff x="15976547" y="351108"/>
            <a:chExt cx="2011500" cy="1902000"/>
          </a:xfrm>
        </p:grpSpPr>
        <p:sp>
          <p:nvSpPr>
            <p:cNvPr id="521" name="Google Shape;521;p36"/>
            <p:cNvSpPr/>
            <p:nvPr/>
          </p:nvSpPr>
          <p:spPr>
            <a:xfrm>
              <a:off x="15976547" y="351108"/>
              <a:ext cx="2011500" cy="1902000"/>
            </a:xfrm>
            <a:prstGeom prst="ellipse">
              <a:avLst/>
            </a:prstGeom>
            <a:solidFill>
              <a:srgbClr val="FFEFDB">
                <a:alpha val="7294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22" name="Google Shape;522;p36"/>
            <p:cNvSpPr txBox="1"/>
            <p:nvPr/>
          </p:nvSpPr>
          <p:spPr>
            <a:xfrm>
              <a:off x="16594994" y="104552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grpSp>
      <p:grpSp>
        <p:nvGrpSpPr>
          <p:cNvPr id="523" name="Google Shape;523;p36"/>
          <p:cNvGrpSpPr/>
          <p:nvPr/>
        </p:nvGrpSpPr>
        <p:grpSpPr>
          <a:xfrm>
            <a:off x="14515125" y="351108"/>
            <a:ext cx="2011500" cy="1902000"/>
            <a:chOff x="14515125" y="351108"/>
            <a:chExt cx="2011500" cy="1902000"/>
          </a:xfrm>
        </p:grpSpPr>
        <p:sp>
          <p:nvSpPr>
            <p:cNvPr id="524" name="Google Shape;524;p36"/>
            <p:cNvSpPr/>
            <p:nvPr/>
          </p:nvSpPr>
          <p:spPr>
            <a:xfrm>
              <a:off x="14515125" y="351108"/>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25" name="Google Shape;525;p36"/>
            <p:cNvSpPr txBox="1"/>
            <p:nvPr/>
          </p:nvSpPr>
          <p:spPr>
            <a:xfrm>
              <a:off x="14685510" y="104552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520"/>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523"/>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517"/>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37"/>
          <p:cNvSpPr/>
          <p:nvPr/>
        </p:nvSpPr>
        <p:spPr>
          <a:xfrm>
            <a:off x="412125" y="2475220"/>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31" name="Google Shape;531;p37"/>
          <p:cNvSpPr txBox="1"/>
          <p:nvPr/>
        </p:nvSpPr>
        <p:spPr>
          <a:xfrm>
            <a:off x="5710675" y="2112475"/>
            <a:ext cx="12312300" cy="3693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t/>
            </a:r>
            <a:endParaRPr b="0" i="0" sz="2400" u="none" cap="none" strike="noStrike">
              <a:solidFill>
                <a:srgbClr val="000000"/>
              </a:solidFill>
              <a:latin typeface="Montserrat"/>
              <a:ea typeface="Montserrat"/>
              <a:cs typeface="Montserrat"/>
              <a:sym typeface="Montserrat"/>
            </a:endParaRPr>
          </a:p>
        </p:txBody>
      </p:sp>
      <p:sp>
        <p:nvSpPr>
          <p:cNvPr id="532" name="Google Shape;532;p37"/>
          <p:cNvSpPr/>
          <p:nvPr/>
        </p:nvSpPr>
        <p:spPr>
          <a:xfrm>
            <a:off x="7275700" y="4578300"/>
            <a:ext cx="7938900" cy="2435400"/>
          </a:xfrm>
          <a:prstGeom prst="roundRect">
            <a:avLst>
              <a:gd fmla="val 0" name="adj"/>
            </a:avLst>
          </a:prstGeom>
          <a:solidFill>
            <a:schemeClr val="accent6"/>
          </a:solidFill>
          <a:ln>
            <a:noFill/>
          </a:ln>
        </p:spPr>
        <p:txBody>
          <a:bodyPr anchorCtr="0" anchor="ctr" bIns="86875" lIns="86875" spcFirstLastPara="1" rIns="86875" wrap="square" tIns="86875">
            <a:noAutofit/>
          </a:bodyPr>
          <a:lstStyle/>
          <a:p>
            <a:pPr indent="0" lvl="0" marL="0" rtl="0" algn="ctr">
              <a:spcBef>
                <a:spcPts val="0"/>
              </a:spcBef>
              <a:spcAft>
                <a:spcPts val="0"/>
              </a:spcAft>
              <a:buNone/>
            </a:pPr>
            <a:r>
              <a:t/>
            </a:r>
            <a:endParaRPr sz="1330">
              <a:latin typeface="Montserrat"/>
              <a:ea typeface="Montserrat"/>
              <a:cs typeface="Montserrat"/>
              <a:sym typeface="Montserrat"/>
            </a:endParaRPr>
          </a:p>
        </p:txBody>
      </p:sp>
      <p:sp>
        <p:nvSpPr>
          <p:cNvPr id="533" name="Google Shape;533;p37"/>
          <p:cNvSpPr/>
          <p:nvPr/>
        </p:nvSpPr>
        <p:spPr>
          <a:xfrm flipH="1">
            <a:off x="10390700" y="8071400"/>
            <a:ext cx="6874500" cy="1673700"/>
          </a:xfrm>
          <a:prstGeom prst="roundRect">
            <a:avLst>
              <a:gd fmla="val 0" name="adj"/>
            </a:avLst>
          </a:prstGeom>
          <a:solidFill>
            <a:schemeClr val="accent3"/>
          </a:solidFill>
          <a:ln>
            <a:noFill/>
          </a:ln>
        </p:spPr>
        <p:txBody>
          <a:bodyPr anchorCtr="0" anchor="ctr" bIns="144900" lIns="144900" spcFirstLastPara="1" rIns="144900" wrap="square" tIns="144900">
            <a:noAutofit/>
          </a:bodyPr>
          <a:lstStyle/>
          <a:p>
            <a:pPr indent="0" lvl="0" marL="0" rtl="0" algn="ctr">
              <a:spcBef>
                <a:spcPts val="0"/>
              </a:spcBef>
              <a:spcAft>
                <a:spcPts val="0"/>
              </a:spcAft>
              <a:buNone/>
            </a:pPr>
            <a:r>
              <a:t/>
            </a:r>
            <a:endParaRPr sz="2218">
              <a:latin typeface="Montserrat"/>
              <a:ea typeface="Montserrat"/>
              <a:cs typeface="Montserrat"/>
              <a:sym typeface="Montserrat"/>
            </a:endParaRPr>
          </a:p>
        </p:txBody>
      </p:sp>
      <p:sp>
        <p:nvSpPr>
          <p:cNvPr id="534" name="Google Shape;534;p37"/>
          <p:cNvSpPr/>
          <p:nvPr/>
        </p:nvSpPr>
        <p:spPr>
          <a:xfrm rot="10800000">
            <a:off x="15352003" y="9519000"/>
            <a:ext cx="1580400" cy="435900"/>
          </a:xfrm>
          <a:prstGeom prst="rtTriangle">
            <a:avLst/>
          </a:prstGeom>
          <a:solidFill>
            <a:schemeClr val="accent3"/>
          </a:solidFill>
          <a:ln>
            <a:noFill/>
          </a:ln>
        </p:spPr>
        <p:txBody>
          <a:bodyPr anchorCtr="0" anchor="ctr" bIns="144900" lIns="144900" spcFirstLastPara="1" rIns="144900" wrap="square" tIns="144900">
            <a:noAutofit/>
          </a:bodyPr>
          <a:lstStyle/>
          <a:p>
            <a:pPr indent="0" lvl="0" marL="0" rtl="0" algn="ctr">
              <a:spcBef>
                <a:spcPts val="0"/>
              </a:spcBef>
              <a:spcAft>
                <a:spcPts val="0"/>
              </a:spcAft>
              <a:buNone/>
            </a:pPr>
            <a:r>
              <a:t/>
            </a:r>
            <a:endParaRPr sz="2218">
              <a:latin typeface="Montserrat"/>
              <a:ea typeface="Montserrat"/>
              <a:cs typeface="Montserrat"/>
              <a:sym typeface="Montserrat"/>
            </a:endParaRPr>
          </a:p>
        </p:txBody>
      </p:sp>
      <p:sp>
        <p:nvSpPr>
          <p:cNvPr id="535" name="Google Shape;535;p37"/>
          <p:cNvSpPr txBox="1"/>
          <p:nvPr/>
        </p:nvSpPr>
        <p:spPr>
          <a:xfrm>
            <a:off x="10672700" y="8222300"/>
            <a:ext cx="6310500" cy="1371900"/>
          </a:xfrm>
          <a:prstGeom prst="rect">
            <a:avLst/>
          </a:prstGeom>
          <a:noFill/>
          <a:ln>
            <a:noFill/>
          </a:ln>
        </p:spPr>
        <p:txBody>
          <a:bodyPr anchorCtr="0" anchor="ctr" bIns="305525" lIns="152750" spcFirstLastPara="1" rIns="152750" wrap="square" tIns="305525">
            <a:noAutofit/>
          </a:bodyPr>
          <a:lstStyle/>
          <a:p>
            <a:pPr indent="0" lvl="0" marL="0" rtl="0" algn="l">
              <a:lnSpc>
                <a:spcPct val="80000"/>
              </a:lnSpc>
              <a:spcBef>
                <a:spcPts val="0"/>
              </a:spcBef>
              <a:spcAft>
                <a:spcPts val="0"/>
              </a:spcAft>
              <a:buClr>
                <a:srgbClr val="000000"/>
              </a:buClr>
              <a:buSzPts val="935"/>
              <a:buFont typeface="Arial"/>
              <a:buNone/>
            </a:pPr>
            <a:r>
              <a:rPr b="1" lang="en-US" sz="2400">
                <a:solidFill>
                  <a:schemeClr val="dk1"/>
                </a:solidFill>
                <a:latin typeface="Montserrat"/>
                <a:ea typeface="Montserrat"/>
                <a:cs typeface="Montserrat"/>
                <a:sym typeface="Montserrat"/>
              </a:rPr>
              <a:t>Teacher Interview: They’ve grown a lot… they know the rules. They know the routine. When they got here, they don’t know the routine.” </a:t>
            </a:r>
            <a:endParaRPr b="1" sz="2400">
              <a:solidFill>
                <a:srgbClr val="031C00"/>
              </a:solidFill>
              <a:latin typeface="Montserrat"/>
              <a:ea typeface="Montserrat"/>
              <a:cs typeface="Montserrat"/>
              <a:sym typeface="Montserrat"/>
            </a:endParaRPr>
          </a:p>
        </p:txBody>
      </p:sp>
      <p:sp>
        <p:nvSpPr>
          <p:cNvPr id="536" name="Google Shape;536;p37"/>
          <p:cNvSpPr txBox="1"/>
          <p:nvPr/>
        </p:nvSpPr>
        <p:spPr>
          <a:xfrm>
            <a:off x="729800" y="620450"/>
            <a:ext cx="16253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3400">
                <a:solidFill>
                  <a:schemeClr val="dk1"/>
                </a:solidFill>
                <a:latin typeface="Archivo Black"/>
                <a:ea typeface="Archivo Black"/>
                <a:cs typeface="Archivo Black"/>
                <a:sym typeface="Archivo Black"/>
              </a:rPr>
              <a:t>Findi</a:t>
            </a:r>
            <a:r>
              <a:rPr lang="en-US" sz="3400">
                <a:solidFill>
                  <a:schemeClr val="dk1"/>
                </a:solidFill>
                <a:latin typeface="Archivo Black"/>
                <a:ea typeface="Archivo Black"/>
                <a:cs typeface="Archivo Black"/>
                <a:sym typeface="Archivo Black"/>
              </a:rPr>
              <a:t>n</a:t>
            </a:r>
            <a:r>
              <a:rPr lang="en-US" sz="3400">
                <a:solidFill>
                  <a:schemeClr val="dk1"/>
                </a:solidFill>
                <a:latin typeface="Archivo Black"/>
                <a:ea typeface="Archivo Black"/>
                <a:cs typeface="Archivo Black"/>
                <a:sym typeface="Archivo Black"/>
              </a:rPr>
              <a:t>g 2: Opportunities to Support Newcomer Belonging</a:t>
            </a:r>
            <a:endParaRPr b="1">
              <a:solidFill>
                <a:schemeClr val="dk1"/>
              </a:solidFill>
              <a:latin typeface="Montserrat"/>
              <a:ea typeface="Montserrat"/>
              <a:cs typeface="Montserrat"/>
              <a:sym typeface="Montserrat"/>
            </a:endParaRPr>
          </a:p>
        </p:txBody>
      </p:sp>
      <p:sp>
        <p:nvSpPr>
          <p:cNvPr id="537" name="Google Shape;537;p37"/>
          <p:cNvSpPr/>
          <p:nvPr/>
        </p:nvSpPr>
        <p:spPr>
          <a:xfrm rot="4631040">
            <a:off x="-3372272"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7"/>
          <p:cNvSpPr txBox="1"/>
          <p:nvPr/>
        </p:nvSpPr>
        <p:spPr>
          <a:xfrm>
            <a:off x="4572000" y="2112475"/>
            <a:ext cx="12312300" cy="31701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1" lang="en-US" sz="2800">
                <a:latin typeface="Montserrat"/>
                <a:ea typeface="Montserrat"/>
                <a:cs typeface="Montserrat"/>
                <a:sym typeface="Montserrat"/>
              </a:rPr>
              <a:t>Organizational Resources </a:t>
            </a:r>
            <a:endParaRPr b="1" sz="2800">
              <a:latin typeface="Montserrat"/>
              <a:ea typeface="Montserrat"/>
              <a:cs typeface="Montserrat"/>
              <a:sym typeface="Montserrat"/>
            </a:endParaRPr>
          </a:p>
          <a:p>
            <a:pPr indent="0" lvl="0" marL="0" marR="0" rtl="0" algn="l">
              <a:lnSpc>
                <a:spcPct val="139958"/>
              </a:lnSpc>
              <a:spcBef>
                <a:spcPts val="0"/>
              </a:spcBef>
              <a:spcAft>
                <a:spcPts val="0"/>
              </a:spcAft>
              <a:buNone/>
            </a:pPr>
            <a:r>
              <a:rPr lang="en-US" sz="2800">
                <a:latin typeface="Montserrat"/>
                <a:ea typeface="Montserrat"/>
                <a:cs typeface="Montserrat"/>
                <a:sym typeface="Montserrat"/>
              </a:rPr>
              <a:t>Students benefit when they have a strong handle on routines and school rules, and when resources (including technology) facilitate student learning. </a:t>
            </a:r>
            <a:endParaRPr sz="28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1" sz="18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0" i="0" sz="2400" u="none" cap="none" strike="noStrike">
              <a:solidFill>
                <a:srgbClr val="000000"/>
              </a:solidFill>
              <a:latin typeface="Montserrat"/>
              <a:ea typeface="Montserrat"/>
              <a:cs typeface="Montserrat"/>
              <a:sym typeface="Montserrat"/>
            </a:endParaRPr>
          </a:p>
        </p:txBody>
      </p:sp>
      <p:sp>
        <p:nvSpPr>
          <p:cNvPr id="539" name="Google Shape;539;p37"/>
          <p:cNvSpPr/>
          <p:nvPr/>
        </p:nvSpPr>
        <p:spPr>
          <a:xfrm>
            <a:off x="1873547" y="2475220"/>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40" name="Google Shape;540;p37"/>
          <p:cNvSpPr txBox="1"/>
          <p:nvPr/>
        </p:nvSpPr>
        <p:spPr>
          <a:xfrm>
            <a:off x="2491994" y="3169635"/>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sp>
        <p:nvSpPr>
          <p:cNvPr id="541" name="Google Shape;541;p37"/>
          <p:cNvSpPr txBox="1"/>
          <p:nvPr/>
        </p:nvSpPr>
        <p:spPr>
          <a:xfrm>
            <a:off x="582510" y="3169635"/>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a:t>
            </a:r>
            <a:r>
              <a:rPr b="1" lang="en-US" sz="1580">
                <a:solidFill>
                  <a:schemeClr val="dk2"/>
                </a:solidFill>
                <a:latin typeface="Montserrat Alternates"/>
                <a:ea typeface="Montserrat Alternates"/>
                <a:cs typeface="Montserrat Alternates"/>
                <a:sym typeface="Montserrat Alternates"/>
              </a:rPr>
              <a:t>o</a:t>
            </a:r>
            <a:r>
              <a:rPr b="1" lang="en-US" sz="1580">
                <a:solidFill>
                  <a:schemeClr val="dk2"/>
                </a:solidFill>
                <a:latin typeface="Montserrat Alternates"/>
                <a:ea typeface="Montserrat Alternates"/>
                <a:cs typeface="Montserrat Alternates"/>
                <a:sym typeface="Montserrat Alternates"/>
              </a:rPr>
              <a:t>nal</a:t>
            </a:r>
            <a:endParaRPr b="1" sz="1580">
              <a:solidFill>
                <a:schemeClr val="dk2"/>
              </a:solidFill>
              <a:latin typeface="Montserrat Alternates"/>
              <a:ea typeface="Montserrat Alternates"/>
              <a:cs typeface="Montserrat Alternates"/>
              <a:sym typeface="Montserrat Alternates"/>
            </a:endParaRPr>
          </a:p>
        </p:txBody>
      </p:sp>
      <p:sp>
        <p:nvSpPr>
          <p:cNvPr id="542" name="Google Shape;542;p37"/>
          <p:cNvSpPr/>
          <p:nvPr/>
        </p:nvSpPr>
        <p:spPr>
          <a:xfrm>
            <a:off x="1197059" y="3530446"/>
            <a:ext cx="2011500" cy="1902000"/>
          </a:xfrm>
          <a:prstGeom prst="ellipse">
            <a:avLst/>
          </a:prstGeom>
          <a:solidFill>
            <a:srgbClr val="FF0000">
              <a:alpha val="1887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43" name="Google Shape;543;p37"/>
          <p:cNvSpPr txBox="1"/>
          <p:nvPr/>
        </p:nvSpPr>
        <p:spPr>
          <a:xfrm>
            <a:off x="1305895" y="4578290"/>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sp>
        <p:nvSpPr>
          <p:cNvPr id="544" name="Google Shape;544;p37"/>
          <p:cNvSpPr/>
          <p:nvPr/>
        </p:nvSpPr>
        <p:spPr>
          <a:xfrm rot="10800000">
            <a:off x="12891674" y="6975950"/>
            <a:ext cx="1102200" cy="330600"/>
          </a:xfrm>
          <a:prstGeom prst="rtTriangle">
            <a:avLst/>
          </a:prstGeom>
          <a:solidFill>
            <a:schemeClr val="accent6"/>
          </a:solidFill>
          <a:ln>
            <a:noFill/>
          </a:ln>
        </p:spPr>
        <p:txBody>
          <a:bodyPr anchorCtr="0" anchor="ctr" bIns="86875" lIns="86875" spcFirstLastPara="1" rIns="86875" wrap="square" tIns="86875">
            <a:noAutofit/>
          </a:bodyPr>
          <a:lstStyle/>
          <a:p>
            <a:pPr indent="0" lvl="0" marL="0" rtl="0" algn="ctr">
              <a:spcBef>
                <a:spcPts val="0"/>
              </a:spcBef>
              <a:spcAft>
                <a:spcPts val="0"/>
              </a:spcAft>
              <a:buNone/>
            </a:pPr>
            <a:r>
              <a:t/>
            </a:r>
            <a:endParaRPr sz="1330">
              <a:latin typeface="Montserrat"/>
              <a:ea typeface="Montserrat"/>
              <a:cs typeface="Montserrat"/>
              <a:sym typeface="Montserrat"/>
            </a:endParaRPr>
          </a:p>
        </p:txBody>
      </p:sp>
      <p:sp>
        <p:nvSpPr>
          <p:cNvPr id="545" name="Google Shape;545;p37"/>
          <p:cNvSpPr txBox="1"/>
          <p:nvPr/>
        </p:nvSpPr>
        <p:spPr>
          <a:xfrm>
            <a:off x="7320400" y="4843538"/>
            <a:ext cx="7849500" cy="2244600"/>
          </a:xfrm>
          <a:prstGeom prst="rect">
            <a:avLst/>
          </a:prstGeom>
          <a:noFill/>
          <a:ln>
            <a:noFill/>
          </a:ln>
        </p:spPr>
        <p:txBody>
          <a:bodyPr anchorCtr="0" anchor="ctr" bIns="191600" lIns="95775" spcFirstLastPara="1" rIns="95775" wrap="square" tIns="191600">
            <a:noAutofit/>
          </a:bodyPr>
          <a:lstStyle/>
          <a:p>
            <a:pPr indent="0" lvl="0" marL="92086" marR="115308" rtl="0" algn="l">
              <a:spcBef>
                <a:spcPts val="0"/>
              </a:spcBef>
              <a:spcAft>
                <a:spcPts val="0"/>
              </a:spcAft>
              <a:buClr>
                <a:schemeClr val="dk1"/>
              </a:buClr>
              <a:buSzPts val="690"/>
              <a:buFont typeface="Arial"/>
              <a:buNone/>
            </a:pPr>
            <a:r>
              <a:rPr b="1" lang="en-US" sz="2400">
                <a:solidFill>
                  <a:srgbClr val="1E1E1E"/>
                </a:solidFill>
                <a:latin typeface="Montserrat"/>
                <a:ea typeface="Montserrat"/>
                <a:cs typeface="Montserrat"/>
                <a:sym typeface="Montserrat"/>
              </a:rPr>
              <a:t>Math Class Observation: “Each student’s laptop connected to a live translation network… allowing students to access content in their preferred language. It existed quietly in the background, making multilingual learning possible.”  </a:t>
            </a:r>
            <a:endParaRPr b="1" sz="2400">
              <a:solidFill>
                <a:srgbClr val="1E1E1E"/>
              </a:solidFill>
              <a:latin typeface="Montserrat"/>
              <a:ea typeface="Montserrat"/>
              <a:cs typeface="Montserrat"/>
              <a:sym typeface="Montserrat"/>
            </a:endParaRPr>
          </a:p>
          <a:p>
            <a:pPr indent="0" lvl="0" marL="0" marR="115308" rtl="0" algn="l">
              <a:spcBef>
                <a:spcPts val="0"/>
              </a:spcBef>
              <a:spcAft>
                <a:spcPts val="0"/>
              </a:spcAft>
              <a:buClr>
                <a:schemeClr val="dk1"/>
              </a:buClr>
              <a:buSzPts val="690"/>
              <a:buFont typeface="Arial"/>
              <a:buNone/>
            </a:pPr>
            <a:r>
              <a:t/>
            </a:r>
            <a:endParaRPr sz="2000">
              <a:solidFill>
                <a:srgbClr val="1E1E1E"/>
              </a:solidFill>
              <a:latin typeface="Montserrat"/>
              <a:ea typeface="Montserrat"/>
              <a:cs typeface="Montserrat"/>
              <a:sym typeface="Montserrat"/>
            </a:endParaRPr>
          </a:p>
          <a:p>
            <a:pPr indent="0" lvl="0" marL="0" marR="115308" rtl="0" algn="l">
              <a:spcBef>
                <a:spcPts val="0"/>
              </a:spcBef>
              <a:spcAft>
                <a:spcPts val="0"/>
              </a:spcAft>
              <a:buClr>
                <a:schemeClr val="dk1"/>
              </a:buClr>
              <a:buSzPts val="690"/>
              <a:buFont typeface="Arial"/>
              <a:buNone/>
            </a:pPr>
            <a:r>
              <a:t/>
            </a:r>
            <a:endParaRPr b="1" sz="689">
              <a:solidFill>
                <a:srgbClr val="031C00"/>
              </a:solidFill>
              <a:latin typeface="Montserrat"/>
              <a:ea typeface="Montserrat"/>
              <a:cs typeface="Montserrat"/>
              <a:sym typeface="Montserrat"/>
            </a:endParaRPr>
          </a:p>
        </p:txBody>
      </p:sp>
      <p:sp>
        <p:nvSpPr>
          <p:cNvPr id="546" name="Google Shape;546;p37"/>
          <p:cNvSpPr/>
          <p:nvPr/>
        </p:nvSpPr>
        <p:spPr>
          <a:xfrm>
            <a:off x="3120000" y="7306550"/>
            <a:ext cx="6243900" cy="2435400"/>
          </a:xfrm>
          <a:prstGeom prst="roundRect">
            <a:avLst>
              <a:gd fmla="val 0" name="adj"/>
            </a:avLst>
          </a:prstGeom>
          <a:solidFill>
            <a:schemeClr val="accent6"/>
          </a:solidFill>
          <a:ln>
            <a:noFill/>
          </a:ln>
        </p:spPr>
        <p:txBody>
          <a:bodyPr anchorCtr="0" anchor="ctr" bIns="86875" lIns="86875" spcFirstLastPara="1" rIns="86875" wrap="square" tIns="86875">
            <a:noAutofit/>
          </a:bodyPr>
          <a:lstStyle/>
          <a:p>
            <a:pPr indent="0" lvl="0" marL="0" rtl="0" algn="ctr">
              <a:spcBef>
                <a:spcPts val="0"/>
              </a:spcBef>
              <a:spcAft>
                <a:spcPts val="0"/>
              </a:spcAft>
              <a:buNone/>
            </a:pPr>
            <a:r>
              <a:t/>
            </a:r>
            <a:endParaRPr sz="1330">
              <a:latin typeface="Montserrat"/>
              <a:ea typeface="Montserrat"/>
              <a:cs typeface="Montserrat"/>
              <a:sym typeface="Montserrat"/>
            </a:endParaRPr>
          </a:p>
        </p:txBody>
      </p:sp>
      <p:sp>
        <p:nvSpPr>
          <p:cNvPr id="547" name="Google Shape;547;p37"/>
          <p:cNvSpPr/>
          <p:nvPr/>
        </p:nvSpPr>
        <p:spPr>
          <a:xfrm flipH="1" rot="10800000">
            <a:off x="3624605" y="9600749"/>
            <a:ext cx="947400" cy="261600"/>
          </a:xfrm>
          <a:prstGeom prst="rtTriangle">
            <a:avLst/>
          </a:prstGeom>
          <a:solidFill>
            <a:schemeClr val="accent6"/>
          </a:solidFill>
          <a:ln>
            <a:noFill/>
          </a:ln>
        </p:spPr>
        <p:txBody>
          <a:bodyPr anchorCtr="0" anchor="ctr" bIns="86875" lIns="86875" spcFirstLastPara="1" rIns="86875" wrap="square" tIns="86875">
            <a:noAutofit/>
          </a:bodyPr>
          <a:lstStyle/>
          <a:p>
            <a:pPr indent="0" lvl="0" marL="0" rtl="0" algn="ctr">
              <a:spcBef>
                <a:spcPts val="0"/>
              </a:spcBef>
              <a:spcAft>
                <a:spcPts val="0"/>
              </a:spcAft>
              <a:buNone/>
            </a:pPr>
            <a:r>
              <a:t/>
            </a:r>
            <a:endParaRPr sz="1330">
              <a:latin typeface="Montserrat"/>
              <a:ea typeface="Montserrat"/>
              <a:cs typeface="Montserrat"/>
              <a:sym typeface="Montserrat"/>
            </a:endParaRPr>
          </a:p>
        </p:txBody>
      </p:sp>
      <p:sp>
        <p:nvSpPr>
          <p:cNvPr id="548" name="Google Shape;548;p37"/>
          <p:cNvSpPr txBox="1"/>
          <p:nvPr/>
        </p:nvSpPr>
        <p:spPr>
          <a:xfrm>
            <a:off x="3120000" y="7333200"/>
            <a:ext cx="6243900" cy="2408700"/>
          </a:xfrm>
          <a:prstGeom prst="rect">
            <a:avLst/>
          </a:prstGeom>
          <a:noFill/>
          <a:ln>
            <a:noFill/>
          </a:ln>
        </p:spPr>
        <p:txBody>
          <a:bodyPr anchorCtr="0" anchor="ctr" bIns="191600" lIns="95775" spcFirstLastPara="1" rIns="95775" wrap="square" tIns="191600">
            <a:noAutofit/>
          </a:bodyPr>
          <a:lstStyle/>
          <a:p>
            <a:pPr indent="0" lvl="0" marL="92086" marR="115308" rtl="0" algn="l">
              <a:spcBef>
                <a:spcPts val="0"/>
              </a:spcBef>
              <a:spcAft>
                <a:spcPts val="0"/>
              </a:spcAft>
              <a:buClr>
                <a:schemeClr val="dk1"/>
              </a:buClr>
              <a:buSzPts val="690"/>
              <a:buFont typeface="Arial"/>
              <a:buNone/>
            </a:pPr>
            <a:r>
              <a:rPr b="1" lang="en-US" sz="2400">
                <a:solidFill>
                  <a:srgbClr val="1E1E1E"/>
                </a:solidFill>
                <a:latin typeface="Montserrat"/>
                <a:ea typeface="Montserrat"/>
                <a:cs typeface="Montserrat"/>
                <a:sym typeface="Montserrat"/>
              </a:rPr>
              <a:t>Math Class Observation: At one point, he reminded them they could use their phones to translate. ‘It’s not cheating,’ he said. ‘We’re practicing language, not just math’.”</a:t>
            </a:r>
            <a:endParaRPr b="1" sz="2400">
              <a:solidFill>
                <a:srgbClr val="031C00"/>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8"/>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4" name="Google Shape;554;p38"/>
          <p:cNvGrpSpPr/>
          <p:nvPr/>
        </p:nvGrpSpPr>
        <p:grpSpPr>
          <a:xfrm>
            <a:off x="3479342" y="1344538"/>
            <a:ext cx="11329303" cy="3611879"/>
            <a:chOff x="557892" y="1250188"/>
            <a:chExt cx="11329303" cy="3611879"/>
          </a:xfrm>
        </p:grpSpPr>
        <p:pic>
          <p:nvPicPr>
            <p:cNvPr id="555" name="Google Shape;555;p38" title="sentiment_AR 1.txt.png"/>
            <p:cNvPicPr preferRelativeResize="0"/>
            <p:nvPr/>
          </p:nvPicPr>
          <p:blipFill>
            <a:blip r:embed="rId3">
              <a:alphaModFix/>
            </a:blip>
            <a:stretch>
              <a:fillRect/>
            </a:stretch>
          </p:blipFill>
          <p:spPr>
            <a:xfrm>
              <a:off x="557892" y="1250188"/>
              <a:ext cx="5486403" cy="3611879"/>
            </a:xfrm>
            <a:prstGeom prst="rect">
              <a:avLst/>
            </a:prstGeom>
            <a:noFill/>
            <a:ln>
              <a:noFill/>
            </a:ln>
          </p:spPr>
        </p:pic>
        <p:pic>
          <p:nvPicPr>
            <p:cNvPr id="556" name="Google Shape;556;p38" title="sentiment_AR 2.txt.png"/>
            <p:cNvPicPr preferRelativeResize="0"/>
            <p:nvPr/>
          </p:nvPicPr>
          <p:blipFill>
            <a:blip r:embed="rId4">
              <a:alphaModFix/>
            </a:blip>
            <a:stretch>
              <a:fillRect/>
            </a:stretch>
          </p:blipFill>
          <p:spPr>
            <a:xfrm>
              <a:off x="6400792" y="1250188"/>
              <a:ext cx="5486403" cy="3611879"/>
            </a:xfrm>
            <a:prstGeom prst="rect">
              <a:avLst/>
            </a:prstGeom>
            <a:noFill/>
            <a:ln>
              <a:noFill/>
            </a:ln>
          </p:spPr>
        </p:pic>
      </p:grpSp>
      <p:pic>
        <p:nvPicPr>
          <p:cNvPr id="557" name="Google Shape;557;p38" title="sentiment_AR 4.txt.png"/>
          <p:cNvPicPr preferRelativeResize="0"/>
          <p:nvPr/>
        </p:nvPicPr>
        <p:blipFill>
          <a:blip r:embed="rId5">
            <a:alphaModFix/>
          </a:blip>
          <a:stretch>
            <a:fillRect/>
          </a:stretch>
        </p:blipFill>
        <p:spPr>
          <a:xfrm>
            <a:off x="557892" y="5424913"/>
            <a:ext cx="5486403" cy="3611879"/>
          </a:xfrm>
          <a:prstGeom prst="rect">
            <a:avLst/>
          </a:prstGeom>
          <a:noFill/>
          <a:ln>
            <a:noFill/>
          </a:ln>
        </p:spPr>
      </p:pic>
      <p:pic>
        <p:nvPicPr>
          <p:cNvPr id="558" name="Google Shape;558;p38" title="sentiment_EN 1.txt.png"/>
          <p:cNvPicPr preferRelativeResize="0"/>
          <p:nvPr/>
        </p:nvPicPr>
        <p:blipFill>
          <a:blip r:embed="rId6">
            <a:alphaModFix/>
          </a:blip>
          <a:stretch>
            <a:fillRect/>
          </a:stretch>
        </p:blipFill>
        <p:spPr>
          <a:xfrm>
            <a:off x="6400792" y="5424913"/>
            <a:ext cx="5486403" cy="3611879"/>
          </a:xfrm>
          <a:prstGeom prst="rect">
            <a:avLst/>
          </a:prstGeom>
          <a:noFill/>
          <a:ln>
            <a:noFill/>
          </a:ln>
        </p:spPr>
      </p:pic>
      <p:pic>
        <p:nvPicPr>
          <p:cNvPr id="559" name="Google Shape;559;p38" title="sentiment_SP 1.txt.png"/>
          <p:cNvPicPr preferRelativeResize="0"/>
          <p:nvPr/>
        </p:nvPicPr>
        <p:blipFill>
          <a:blip r:embed="rId7">
            <a:alphaModFix/>
          </a:blip>
          <a:stretch>
            <a:fillRect/>
          </a:stretch>
        </p:blipFill>
        <p:spPr>
          <a:xfrm>
            <a:off x="12243692" y="5424913"/>
            <a:ext cx="5486403" cy="3611879"/>
          </a:xfrm>
          <a:prstGeom prst="rect">
            <a:avLst/>
          </a:prstGeom>
          <a:noFill/>
          <a:ln>
            <a:noFill/>
          </a:ln>
        </p:spPr>
      </p:pic>
      <p:sp>
        <p:nvSpPr>
          <p:cNvPr id="560" name="Google Shape;560;p38"/>
          <p:cNvSpPr txBox="1"/>
          <p:nvPr/>
        </p:nvSpPr>
        <p:spPr>
          <a:xfrm>
            <a:off x="655850" y="352850"/>
            <a:ext cx="12848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lang="en-US" sz="3400">
                <a:solidFill>
                  <a:schemeClr val="dk1"/>
                </a:solidFill>
                <a:latin typeface="Archivo Black"/>
                <a:ea typeface="Archivo Black"/>
                <a:cs typeface="Archivo Black"/>
                <a:sym typeface="Archivo Black"/>
              </a:rPr>
              <a:t>Sentiment Analysis: Teachers</a:t>
            </a:r>
            <a:endParaRPr>
              <a:solidFill>
                <a:schemeClr val="dk1"/>
              </a:solidFill>
            </a:endParaRPr>
          </a:p>
        </p:txBody>
      </p:sp>
      <p:grpSp>
        <p:nvGrpSpPr>
          <p:cNvPr id="561" name="Google Shape;561;p38"/>
          <p:cNvGrpSpPr/>
          <p:nvPr/>
        </p:nvGrpSpPr>
        <p:grpSpPr>
          <a:xfrm>
            <a:off x="15300059" y="1406334"/>
            <a:ext cx="2011500" cy="1902000"/>
            <a:chOff x="15300059" y="1406334"/>
            <a:chExt cx="2011500" cy="1902000"/>
          </a:xfrm>
        </p:grpSpPr>
        <p:sp>
          <p:nvSpPr>
            <p:cNvPr id="562" name="Google Shape;562;p38"/>
            <p:cNvSpPr/>
            <p:nvPr/>
          </p:nvSpPr>
          <p:spPr>
            <a:xfrm>
              <a:off x="15300059" y="1406334"/>
              <a:ext cx="2011500" cy="1902000"/>
            </a:xfrm>
            <a:prstGeom prst="ellipse">
              <a:avLst/>
            </a:prstGeom>
            <a:solidFill>
              <a:srgbClr val="FFEFDB">
                <a:alpha val="7333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63" name="Google Shape;563;p38"/>
            <p:cNvSpPr txBox="1"/>
            <p:nvPr/>
          </p:nvSpPr>
          <p:spPr>
            <a:xfrm>
              <a:off x="15408895" y="245417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grpSp>
      <p:grpSp>
        <p:nvGrpSpPr>
          <p:cNvPr id="564" name="Google Shape;564;p38"/>
          <p:cNvGrpSpPr/>
          <p:nvPr/>
        </p:nvGrpSpPr>
        <p:grpSpPr>
          <a:xfrm>
            <a:off x="15976547" y="351108"/>
            <a:ext cx="2011500" cy="1902000"/>
            <a:chOff x="15976547" y="351108"/>
            <a:chExt cx="2011500" cy="1902000"/>
          </a:xfrm>
        </p:grpSpPr>
        <p:sp>
          <p:nvSpPr>
            <p:cNvPr id="565" name="Google Shape;565;p38"/>
            <p:cNvSpPr/>
            <p:nvPr/>
          </p:nvSpPr>
          <p:spPr>
            <a:xfrm>
              <a:off x="15976547" y="351108"/>
              <a:ext cx="2011500" cy="1902000"/>
            </a:xfrm>
            <a:prstGeom prst="ellipse">
              <a:avLst/>
            </a:prstGeom>
            <a:solidFill>
              <a:srgbClr val="FFEFDB">
                <a:alpha val="7294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66" name="Google Shape;566;p38"/>
            <p:cNvSpPr txBox="1"/>
            <p:nvPr/>
          </p:nvSpPr>
          <p:spPr>
            <a:xfrm>
              <a:off x="16594994" y="104552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grpSp>
      <p:grpSp>
        <p:nvGrpSpPr>
          <p:cNvPr id="567" name="Google Shape;567;p38"/>
          <p:cNvGrpSpPr/>
          <p:nvPr/>
        </p:nvGrpSpPr>
        <p:grpSpPr>
          <a:xfrm>
            <a:off x="14515125" y="351108"/>
            <a:ext cx="2011500" cy="1902000"/>
            <a:chOff x="14515125" y="351108"/>
            <a:chExt cx="2011500" cy="1902000"/>
          </a:xfrm>
        </p:grpSpPr>
        <p:sp>
          <p:nvSpPr>
            <p:cNvPr id="568" name="Google Shape;568;p38"/>
            <p:cNvSpPr/>
            <p:nvPr/>
          </p:nvSpPr>
          <p:spPr>
            <a:xfrm>
              <a:off x="14515125" y="351108"/>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69" name="Google Shape;569;p38"/>
            <p:cNvSpPr txBox="1"/>
            <p:nvPr/>
          </p:nvSpPr>
          <p:spPr>
            <a:xfrm>
              <a:off x="14685510" y="104552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9"/>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5" name="Google Shape;575;p39" title="wordcloud_AR 4.txt.png"/>
          <p:cNvPicPr preferRelativeResize="0"/>
          <p:nvPr/>
        </p:nvPicPr>
        <p:blipFill>
          <a:blip r:embed="rId3">
            <a:alphaModFix/>
          </a:blip>
          <a:stretch>
            <a:fillRect/>
          </a:stretch>
        </p:blipFill>
        <p:spPr>
          <a:xfrm>
            <a:off x="557900" y="5510413"/>
            <a:ext cx="5486403" cy="2957169"/>
          </a:xfrm>
          <a:prstGeom prst="rect">
            <a:avLst/>
          </a:prstGeom>
          <a:noFill/>
          <a:ln>
            <a:noFill/>
          </a:ln>
        </p:spPr>
      </p:pic>
      <p:pic>
        <p:nvPicPr>
          <p:cNvPr id="576" name="Google Shape;576;p39" title="wordcloud_EN 1.txt.png"/>
          <p:cNvPicPr preferRelativeResize="0"/>
          <p:nvPr/>
        </p:nvPicPr>
        <p:blipFill>
          <a:blip r:embed="rId4">
            <a:alphaModFix/>
          </a:blip>
          <a:stretch>
            <a:fillRect/>
          </a:stretch>
        </p:blipFill>
        <p:spPr>
          <a:xfrm>
            <a:off x="6400800" y="5510413"/>
            <a:ext cx="5486403" cy="2957169"/>
          </a:xfrm>
          <a:prstGeom prst="rect">
            <a:avLst/>
          </a:prstGeom>
          <a:noFill/>
          <a:ln>
            <a:noFill/>
          </a:ln>
        </p:spPr>
      </p:pic>
      <p:pic>
        <p:nvPicPr>
          <p:cNvPr id="577" name="Google Shape;577;p39" title="wordcloud_SP 1.txt.png"/>
          <p:cNvPicPr preferRelativeResize="0"/>
          <p:nvPr/>
        </p:nvPicPr>
        <p:blipFill>
          <a:blip r:embed="rId5">
            <a:alphaModFix/>
          </a:blip>
          <a:stretch>
            <a:fillRect/>
          </a:stretch>
        </p:blipFill>
        <p:spPr>
          <a:xfrm>
            <a:off x="12243700" y="5510413"/>
            <a:ext cx="5486403" cy="2957169"/>
          </a:xfrm>
          <a:prstGeom prst="rect">
            <a:avLst/>
          </a:prstGeom>
          <a:noFill/>
          <a:ln>
            <a:noFill/>
          </a:ln>
        </p:spPr>
      </p:pic>
      <p:sp>
        <p:nvSpPr>
          <p:cNvPr id="578" name="Google Shape;578;p39"/>
          <p:cNvSpPr txBox="1"/>
          <p:nvPr/>
        </p:nvSpPr>
        <p:spPr>
          <a:xfrm>
            <a:off x="655850" y="352850"/>
            <a:ext cx="12848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lang="en-US" sz="3400">
                <a:solidFill>
                  <a:schemeClr val="dk1"/>
                </a:solidFill>
                <a:latin typeface="Archivo Black"/>
                <a:ea typeface="Archivo Black"/>
                <a:cs typeface="Archivo Black"/>
                <a:sym typeface="Archivo Black"/>
              </a:rPr>
              <a:t>Sentiment Analysis: Teachers</a:t>
            </a:r>
            <a:endParaRPr>
              <a:solidFill>
                <a:schemeClr val="dk1"/>
              </a:solidFill>
            </a:endParaRPr>
          </a:p>
        </p:txBody>
      </p:sp>
      <p:pic>
        <p:nvPicPr>
          <p:cNvPr id="579" name="Google Shape;579;p39" title="wordcloud_AR 1.txt.png"/>
          <p:cNvPicPr preferRelativeResize="0"/>
          <p:nvPr/>
        </p:nvPicPr>
        <p:blipFill>
          <a:blip r:embed="rId6">
            <a:alphaModFix/>
          </a:blip>
          <a:stretch>
            <a:fillRect/>
          </a:stretch>
        </p:blipFill>
        <p:spPr>
          <a:xfrm>
            <a:off x="3479350" y="1714650"/>
            <a:ext cx="5486403" cy="2957169"/>
          </a:xfrm>
          <a:prstGeom prst="rect">
            <a:avLst/>
          </a:prstGeom>
          <a:noFill/>
          <a:ln>
            <a:noFill/>
          </a:ln>
        </p:spPr>
      </p:pic>
      <p:pic>
        <p:nvPicPr>
          <p:cNvPr id="580" name="Google Shape;580;p39" title="wordcloud_AR 2.txt.png"/>
          <p:cNvPicPr preferRelativeResize="0"/>
          <p:nvPr/>
        </p:nvPicPr>
        <p:blipFill>
          <a:blip r:embed="rId7">
            <a:alphaModFix/>
          </a:blip>
          <a:stretch>
            <a:fillRect/>
          </a:stretch>
        </p:blipFill>
        <p:spPr>
          <a:xfrm>
            <a:off x="9322250" y="1714650"/>
            <a:ext cx="5486403" cy="2957169"/>
          </a:xfrm>
          <a:prstGeom prst="rect">
            <a:avLst/>
          </a:prstGeom>
          <a:noFill/>
          <a:ln>
            <a:noFill/>
          </a:ln>
        </p:spPr>
      </p:pic>
      <p:grpSp>
        <p:nvGrpSpPr>
          <p:cNvPr id="581" name="Google Shape;581;p39"/>
          <p:cNvGrpSpPr/>
          <p:nvPr/>
        </p:nvGrpSpPr>
        <p:grpSpPr>
          <a:xfrm>
            <a:off x="3384470" y="1978563"/>
            <a:ext cx="11763705" cy="6456290"/>
            <a:chOff x="3384470" y="1978563"/>
            <a:chExt cx="11763705" cy="6456290"/>
          </a:xfrm>
        </p:grpSpPr>
        <p:sp>
          <p:nvSpPr>
            <p:cNvPr id="582" name="Google Shape;582;p39"/>
            <p:cNvSpPr/>
            <p:nvPr/>
          </p:nvSpPr>
          <p:spPr>
            <a:xfrm>
              <a:off x="3741524" y="2680135"/>
              <a:ext cx="5000100" cy="11757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3" name="Google Shape;583;p39"/>
            <p:cNvSpPr/>
            <p:nvPr/>
          </p:nvSpPr>
          <p:spPr>
            <a:xfrm>
              <a:off x="9466866" y="1978563"/>
              <a:ext cx="5000100" cy="11757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4" name="Google Shape;584;p39"/>
            <p:cNvSpPr/>
            <p:nvPr/>
          </p:nvSpPr>
          <p:spPr>
            <a:xfrm>
              <a:off x="3384470" y="6199900"/>
              <a:ext cx="1313700" cy="20640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5" name="Google Shape;585;p39"/>
            <p:cNvSpPr/>
            <p:nvPr/>
          </p:nvSpPr>
          <p:spPr>
            <a:xfrm>
              <a:off x="12607175" y="5605760"/>
              <a:ext cx="2541000" cy="14100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6" name="Google Shape;586;p39"/>
            <p:cNvSpPr/>
            <p:nvPr/>
          </p:nvSpPr>
          <p:spPr>
            <a:xfrm>
              <a:off x="9020649" y="6784375"/>
              <a:ext cx="2777100" cy="7098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7" name="Google Shape;587;p39"/>
            <p:cNvSpPr/>
            <p:nvPr/>
          </p:nvSpPr>
          <p:spPr>
            <a:xfrm>
              <a:off x="10287014" y="7725053"/>
              <a:ext cx="1313700" cy="7098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grpSp>
        <p:nvGrpSpPr>
          <p:cNvPr id="588" name="Google Shape;588;p39"/>
          <p:cNvGrpSpPr/>
          <p:nvPr/>
        </p:nvGrpSpPr>
        <p:grpSpPr>
          <a:xfrm>
            <a:off x="15300059" y="1406334"/>
            <a:ext cx="2011500" cy="1902000"/>
            <a:chOff x="15300059" y="1406334"/>
            <a:chExt cx="2011500" cy="1902000"/>
          </a:xfrm>
        </p:grpSpPr>
        <p:sp>
          <p:nvSpPr>
            <p:cNvPr id="589" name="Google Shape;589;p39"/>
            <p:cNvSpPr/>
            <p:nvPr/>
          </p:nvSpPr>
          <p:spPr>
            <a:xfrm>
              <a:off x="15300059" y="1406334"/>
              <a:ext cx="2011500" cy="1902000"/>
            </a:xfrm>
            <a:prstGeom prst="ellipse">
              <a:avLst/>
            </a:prstGeom>
            <a:solidFill>
              <a:srgbClr val="FFEFDB">
                <a:alpha val="7333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90" name="Google Shape;590;p39"/>
            <p:cNvSpPr txBox="1"/>
            <p:nvPr/>
          </p:nvSpPr>
          <p:spPr>
            <a:xfrm>
              <a:off x="15408895" y="245417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grpSp>
      <p:grpSp>
        <p:nvGrpSpPr>
          <p:cNvPr id="591" name="Google Shape;591;p39"/>
          <p:cNvGrpSpPr/>
          <p:nvPr/>
        </p:nvGrpSpPr>
        <p:grpSpPr>
          <a:xfrm>
            <a:off x="15976547" y="351108"/>
            <a:ext cx="2011500" cy="1902000"/>
            <a:chOff x="15976547" y="351108"/>
            <a:chExt cx="2011500" cy="1902000"/>
          </a:xfrm>
        </p:grpSpPr>
        <p:sp>
          <p:nvSpPr>
            <p:cNvPr id="592" name="Google Shape;592;p39"/>
            <p:cNvSpPr/>
            <p:nvPr/>
          </p:nvSpPr>
          <p:spPr>
            <a:xfrm>
              <a:off x="15976547" y="351108"/>
              <a:ext cx="2011500" cy="1902000"/>
            </a:xfrm>
            <a:prstGeom prst="ellipse">
              <a:avLst/>
            </a:prstGeom>
            <a:solidFill>
              <a:srgbClr val="FFEFDB">
                <a:alpha val="7294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93" name="Google Shape;593;p39"/>
            <p:cNvSpPr txBox="1"/>
            <p:nvPr/>
          </p:nvSpPr>
          <p:spPr>
            <a:xfrm>
              <a:off x="16594994" y="104552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grpSp>
      <p:grpSp>
        <p:nvGrpSpPr>
          <p:cNvPr id="594" name="Google Shape;594;p39"/>
          <p:cNvGrpSpPr/>
          <p:nvPr/>
        </p:nvGrpSpPr>
        <p:grpSpPr>
          <a:xfrm>
            <a:off x="14515125" y="351108"/>
            <a:ext cx="2011500" cy="1902000"/>
            <a:chOff x="14515125" y="351108"/>
            <a:chExt cx="2011500" cy="1902000"/>
          </a:xfrm>
        </p:grpSpPr>
        <p:sp>
          <p:nvSpPr>
            <p:cNvPr id="595" name="Google Shape;595;p39"/>
            <p:cNvSpPr/>
            <p:nvPr/>
          </p:nvSpPr>
          <p:spPr>
            <a:xfrm>
              <a:off x="14515125" y="351108"/>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596" name="Google Shape;596;p39"/>
            <p:cNvSpPr txBox="1"/>
            <p:nvPr/>
          </p:nvSpPr>
          <p:spPr>
            <a:xfrm>
              <a:off x="14685510" y="104552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40"/>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0"/>
          <p:cNvSpPr txBox="1"/>
          <p:nvPr/>
        </p:nvSpPr>
        <p:spPr>
          <a:xfrm>
            <a:off x="655850" y="352850"/>
            <a:ext cx="12848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lang="en-US" sz="3400">
                <a:solidFill>
                  <a:schemeClr val="dk1"/>
                </a:solidFill>
                <a:latin typeface="Archivo Black"/>
                <a:ea typeface="Archivo Black"/>
                <a:cs typeface="Archivo Black"/>
                <a:sym typeface="Archivo Black"/>
              </a:rPr>
              <a:t>Sentiment Analysis: Students</a:t>
            </a:r>
            <a:endParaRPr>
              <a:solidFill>
                <a:schemeClr val="dk1"/>
              </a:solidFill>
            </a:endParaRPr>
          </a:p>
        </p:txBody>
      </p:sp>
      <p:grpSp>
        <p:nvGrpSpPr>
          <p:cNvPr id="603" name="Google Shape;603;p40"/>
          <p:cNvGrpSpPr/>
          <p:nvPr/>
        </p:nvGrpSpPr>
        <p:grpSpPr>
          <a:xfrm>
            <a:off x="276400" y="3428995"/>
            <a:ext cx="17478862" cy="6473038"/>
            <a:chOff x="4" y="1641013"/>
            <a:chExt cx="18279504" cy="6769544"/>
          </a:xfrm>
        </p:grpSpPr>
        <p:pic>
          <p:nvPicPr>
            <p:cNvPr id="604" name="Google Shape;604;p40" title="sentiment_AR 1.txt.png"/>
            <p:cNvPicPr preferRelativeResize="0"/>
            <p:nvPr/>
          </p:nvPicPr>
          <p:blipFill>
            <a:blip r:embed="rId3">
              <a:alphaModFix/>
            </a:blip>
            <a:stretch>
              <a:fillRect/>
            </a:stretch>
          </p:blipFill>
          <p:spPr>
            <a:xfrm>
              <a:off x="13707507" y="5408275"/>
              <a:ext cx="4572001" cy="3002277"/>
            </a:xfrm>
            <a:prstGeom prst="rect">
              <a:avLst/>
            </a:prstGeom>
            <a:noFill/>
            <a:ln>
              <a:noFill/>
            </a:ln>
          </p:spPr>
        </p:pic>
        <p:pic>
          <p:nvPicPr>
            <p:cNvPr id="605" name="Google Shape;605;p40" title="sentiment_AR 2.txt.png"/>
            <p:cNvPicPr preferRelativeResize="0"/>
            <p:nvPr/>
          </p:nvPicPr>
          <p:blipFill>
            <a:blip r:embed="rId4">
              <a:alphaModFix/>
            </a:blip>
            <a:stretch>
              <a:fillRect/>
            </a:stretch>
          </p:blipFill>
          <p:spPr>
            <a:xfrm>
              <a:off x="9140604" y="5408275"/>
              <a:ext cx="4568602" cy="3002281"/>
            </a:xfrm>
            <a:prstGeom prst="rect">
              <a:avLst/>
            </a:prstGeom>
            <a:noFill/>
            <a:ln>
              <a:noFill/>
            </a:ln>
          </p:spPr>
        </p:pic>
        <p:pic>
          <p:nvPicPr>
            <p:cNvPr id="606" name="Google Shape;606;p40" title="sentiment_AR 3-4.txt.png"/>
            <p:cNvPicPr preferRelativeResize="0"/>
            <p:nvPr/>
          </p:nvPicPr>
          <p:blipFill>
            <a:blip r:embed="rId5">
              <a:alphaModFix/>
            </a:blip>
            <a:stretch>
              <a:fillRect/>
            </a:stretch>
          </p:blipFill>
          <p:spPr>
            <a:xfrm>
              <a:off x="4570307" y="5408275"/>
              <a:ext cx="4572001" cy="3002277"/>
            </a:xfrm>
            <a:prstGeom prst="rect">
              <a:avLst/>
            </a:prstGeom>
            <a:noFill/>
            <a:ln>
              <a:noFill/>
            </a:ln>
          </p:spPr>
        </p:pic>
        <p:pic>
          <p:nvPicPr>
            <p:cNvPr id="607" name="Google Shape;607;p40" title="sentiment_SP 2A.txt.png"/>
            <p:cNvPicPr preferRelativeResize="0"/>
            <p:nvPr/>
          </p:nvPicPr>
          <p:blipFill>
            <a:blip r:embed="rId6">
              <a:alphaModFix/>
            </a:blip>
            <a:stretch>
              <a:fillRect/>
            </a:stretch>
          </p:blipFill>
          <p:spPr>
            <a:xfrm>
              <a:off x="4" y="5408275"/>
              <a:ext cx="4568602" cy="3002281"/>
            </a:xfrm>
            <a:prstGeom prst="rect">
              <a:avLst/>
            </a:prstGeom>
            <a:noFill/>
            <a:ln>
              <a:noFill/>
            </a:ln>
          </p:spPr>
        </p:pic>
        <p:pic>
          <p:nvPicPr>
            <p:cNvPr id="608" name="Google Shape;608;p40" title="sentiment_SP 5.txt.png"/>
            <p:cNvPicPr preferRelativeResize="0"/>
            <p:nvPr/>
          </p:nvPicPr>
          <p:blipFill>
            <a:blip r:embed="rId7">
              <a:alphaModFix/>
            </a:blip>
            <a:stretch>
              <a:fillRect/>
            </a:stretch>
          </p:blipFill>
          <p:spPr>
            <a:xfrm>
              <a:off x="13709204" y="1641025"/>
              <a:ext cx="4568602" cy="3002281"/>
            </a:xfrm>
            <a:prstGeom prst="rect">
              <a:avLst/>
            </a:prstGeom>
            <a:noFill/>
            <a:ln>
              <a:noFill/>
            </a:ln>
          </p:spPr>
        </p:pic>
        <p:pic>
          <p:nvPicPr>
            <p:cNvPr id="609" name="Google Shape;609;p40" title="sentiment_SP 6.txt.png"/>
            <p:cNvPicPr preferRelativeResize="0"/>
            <p:nvPr/>
          </p:nvPicPr>
          <p:blipFill>
            <a:blip r:embed="rId8">
              <a:alphaModFix/>
            </a:blip>
            <a:stretch>
              <a:fillRect/>
            </a:stretch>
          </p:blipFill>
          <p:spPr>
            <a:xfrm>
              <a:off x="9140604" y="1641013"/>
              <a:ext cx="4568602" cy="3002281"/>
            </a:xfrm>
            <a:prstGeom prst="rect">
              <a:avLst/>
            </a:prstGeom>
            <a:noFill/>
            <a:ln>
              <a:noFill/>
            </a:ln>
          </p:spPr>
        </p:pic>
        <p:pic>
          <p:nvPicPr>
            <p:cNvPr id="610" name="Google Shape;610;p40" title="sentiment_SP 7.txt.png"/>
            <p:cNvPicPr preferRelativeResize="0"/>
            <p:nvPr/>
          </p:nvPicPr>
          <p:blipFill>
            <a:blip r:embed="rId9">
              <a:alphaModFix/>
            </a:blip>
            <a:stretch>
              <a:fillRect/>
            </a:stretch>
          </p:blipFill>
          <p:spPr>
            <a:xfrm>
              <a:off x="4572004" y="1641025"/>
              <a:ext cx="4568602" cy="3002281"/>
            </a:xfrm>
            <a:prstGeom prst="rect">
              <a:avLst/>
            </a:prstGeom>
            <a:noFill/>
            <a:ln>
              <a:noFill/>
            </a:ln>
          </p:spPr>
        </p:pic>
        <p:pic>
          <p:nvPicPr>
            <p:cNvPr id="611" name="Google Shape;611;p40" title="sentiment_SP 8.txt.png"/>
            <p:cNvPicPr preferRelativeResize="0"/>
            <p:nvPr/>
          </p:nvPicPr>
          <p:blipFill>
            <a:blip r:embed="rId10">
              <a:alphaModFix/>
            </a:blip>
            <a:stretch>
              <a:fillRect/>
            </a:stretch>
          </p:blipFill>
          <p:spPr>
            <a:xfrm>
              <a:off x="4" y="1641025"/>
              <a:ext cx="4568602" cy="3002281"/>
            </a:xfrm>
            <a:prstGeom prst="rect">
              <a:avLst/>
            </a:prstGeom>
            <a:noFill/>
            <a:ln>
              <a:noFill/>
            </a:ln>
          </p:spPr>
        </p:pic>
      </p:grpSp>
      <p:grpSp>
        <p:nvGrpSpPr>
          <p:cNvPr id="612" name="Google Shape;612;p40"/>
          <p:cNvGrpSpPr/>
          <p:nvPr/>
        </p:nvGrpSpPr>
        <p:grpSpPr>
          <a:xfrm>
            <a:off x="15300059" y="1406334"/>
            <a:ext cx="2011500" cy="1902000"/>
            <a:chOff x="15300059" y="1406334"/>
            <a:chExt cx="2011500" cy="1902000"/>
          </a:xfrm>
        </p:grpSpPr>
        <p:sp>
          <p:nvSpPr>
            <p:cNvPr id="613" name="Google Shape;613;p40"/>
            <p:cNvSpPr/>
            <p:nvPr/>
          </p:nvSpPr>
          <p:spPr>
            <a:xfrm>
              <a:off x="15300059" y="1406334"/>
              <a:ext cx="2011500" cy="1902000"/>
            </a:xfrm>
            <a:prstGeom prst="ellipse">
              <a:avLst/>
            </a:prstGeom>
            <a:solidFill>
              <a:srgbClr val="FFEFDB">
                <a:alpha val="7333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14" name="Google Shape;614;p40"/>
            <p:cNvSpPr txBox="1"/>
            <p:nvPr/>
          </p:nvSpPr>
          <p:spPr>
            <a:xfrm>
              <a:off x="15408895" y="245417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grpSp>
      <p:grpSp>
        <p:nvGrpSpPr>
          <p:cNvPr id="615" name="Google Shape;615;p40"/>
          <p:cNvGrpSpPr/>
          <p:nvPr/>
        </p:nvGrpSpPr>
        <p:grpSpPr>
          <a:xfrm>
            <a:off x="15976547" y="351108"/>
            <a:ext cx="2011500" cy="1902000"/>
            <a:chOff x="15976547" y="351108"/>
            <a:chExt cx="2011500" cy="1902000"/>
          </a:xfrm>
        </p:grpSpPr>
        <p:sp>
          <p:nvSpPr>
            <p:cNvPr id="616" name="Google Shape;616;p40"/>
            <p:cNvSpPr/>
            <p:nvPr/>
          </p:nvSpPr>
          <p:spPr>
            <a:xfrm>
              <a:off x="15976547" y="351108"/>
              <a:ext cx="2011500" cy="1902000"/>
            </a:xfrm>
            <a:prstGeom prst="ellipse">
              <a:avLst/>
            </a:prstGeom>
            <a:solidFill>
              <a:srgbClr val="FFEFDB">
                <a:alpha val="7294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17" name="Google Shape;617;p40"/>
            <p:cNvSpPr txBox="1"/>
            <p:nvPr/>
          </p:nvSpPr>
          <p:spPr>
            <a:xfrm>
              <a:off x="16594994" y="104552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grpSp>
      <p:grpSp>
        <p:nvGrpSpPr>
          <p:cNvPr id="618" name="Google Shape;618;p40"/>
          <p:cNvGrpSpPr/>
          <p:nvPr/>
        </p:nvGrpSpPr>
        <p:grpSpPr>
          <a:xfrm>
            <a:off x="14515125" y="351108"/>
            <a:ext cx="2011500" cy="1902000"/>
            <a:chOff x="14515125" y="351108"/>
            <a:chExt cx="2011500" cy="1902000"/>
          </a:xfrm>
        </p:grpSpPr>
        <p:sp>
          <p:nvSpPr>
            <p:cNvPr id="619" name="Google Shape;619;p40"/>
            <p:cNvSpPr/>
            <p:nvPr/>
          </p:nvSpPr>
          <p:spPr>
            <a:xfrm>
              <a:off x="14515125" y="351108"/>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20" name="Google Shape;620;p40"/>
            <p:cNvSpPr txBox="1"/>
            <p:nvPr/>
          </p:nvSpPr>
          <p:spPr>
            <a:xfrm>
              <a:off x="14685510" y="104552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41"/>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1"/>
          <p:cNvSpPr txBox="1"/>
          <p:nvPr/>
        </p:nvSpPr>
        <p:spPr>
          <a:xfrm>
            <a:off x="655850" y="352850"/>
            <a:ext cx="128484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lang="en-US" sz="3400">
                <a:solidFill>
                  <a:schemeClr val="dk1"/>
                </a:solidFill>
                <a:latin typeface="Archivo Black"/>
                <a:ea typeface="Archivo Black"/>
                <a:cs typeface="Archivo Black"/>
                <a:sym typeface="Archivo Black"/>
              </a:rPr>
              <a:t>Sentiment Analysis: Students</a:t>
            </a:r>
            <a:endParaRPr>
              <a:solidFill>
                <a:schemeClr val="dk1"/>
              </a:solidFill>
            </a:endParaRPr>
          </a:p>
        </p:txBody>
      </p:sp>
      <p:grpSp>
        <p:nvGrpSpPr>
          <p:cNvPr id="627" name="Google Shape;627;p41"/>
          <p:cNvGrpSpPr/>
          <p:nvPr/>
        </p:nvGrpSpPr>
        <p:grpSpPr>
          <a:xfrm>
            <a:off x="0" y="3308325"/>
            <a:ext cx="18288001" cy="6103631"/>
            <a:chOff x="0" y="2194538"/>
            <a:chExt cx="18288001" cy="6103631"/>
          </a:xfrm>
        </p:grpSpPr>
        <p:pic>
          <p:nvPicPr>
            <p:cNvPr id="628" name="Google Shape;628;p41" title="wordcloud_AR 1.txt.png"/>
            <p:cNvPicPr preferRelativeResize="0"/>
            <p:nvPr/>
          </p:nvPicPr>
          <p:blipFill>
            <a:blip r:embed="rId3">
              <a:alphaModFix/>
            </a:blip>
            <a:stretch>
              <a:fillRect/>
            </a:stretch>
          </p:blipFill>
          <p:spPr>
            <a:xfrm>
              <a:off x="13716000" y="5829288"/>
              <a:ext cx="4572001" cy="2468881"/>
            </a:xfrm>
            <a:prstGeom prst="rect">
              <a:avLst/>
            </a:prstGeom>
            <a:noFill/>
            <a:ln>
              <a:noFill/>
            </a:ln>
          </p:spPr>
        </p:pic>
        <p:pic>
          <p:nvPicPr>
            <p:cNvPr id="629" name="Google Shape;629;p41" title="wordcloud_AR 2.txt.png"/>
            <p:cNvPicPr preferRelativeResize="0"/>
            <p:nvPr/>
          </p:nvPicPr>
          <p:blipFill>
            <a:blip r:embed="rId4">
              <a:alphaModFix/>
            </a:blip>
            <a:stretch>
              <a:fillRect/>
            </a:stretch>
          </p:blipFill>
          <p:spPr>
            <a:xfrm>
              <a:off x="9144000" y="5829288"/>
              <a:ext cx="4572001" cy="2468881"/>
            </a:xfrm>
            <a:prstGeom prst="rect">
              <a:avLst/>
            </a:prstGeom>
            <a:noFill/>
            <a:ln>
              <a:noFill/>
            </a:ln>
          </p:spPr>
        </p:pic>
        <p:pic>
          <p:nvPicPr>
            <p:cNvPr id="630" name="Google Shape;630;p41" title="wordcloud_AR 3-4.txt.png"/>
            <p:cNvPicPr preferRelativeResize="0"/>
            <p:nvPr/>
          </p:nvPicPr>
          <p:blipFill>
            <a:blip r:embed="rId5">
              <a:alphaModFix/>
            </a:blip>
            <a:stretch>
              <a:fillRect/>
            </a:stretch>
          </p:blipFill>
          <p:spPr>
            <a:xfrm>
              <a:off x="4572000" y="5829288"/>
              <a:ext cx="4572001" cy="2468881"/>
            </a:xfrm>
            <a:prstGeom prst="rect">
              <a:avLst/>
            </a:prstGeom>
            <a:noFill/>
            <a:ln>
              <a:noFill/>
            </a:ln>
          </p:spPr>
        </p:pic>
        <p:pic>
          <p:nvPicPr>
            <p:cNvPr id="631" name="Google Shape;631;p41" title="wordcloud_SP 2A.txt.png"/>
            <p:cNvPicPr preferRelativeResize="0"/>
            <p:nvPr/>
          </p:nvPicPr>
          <p:blipFill>
            <a:blip r:embed="rId6">
              <a:alphaModFix/>
            </a:blip>
            <a:stretch>
              <a:fillRect/>
            </a:stretch>
          </p:blipFill>
          <p:spPr>
            <a:xfrm>
              <a:off x="0" y="5829288"/>
              <a:ext cx="4572001" cy="2468881"/>
            </a:xfrm>
            <a:prstGeom prst="rect">
              <a:avLst/>
            </a:prstGeom>
            <a:noFill/>
            <a:ln>
              <a:noFill/>
            </a:ln>
          </p:spPr>
        </p:pic>
        <p:pic>
          <p:nvPicPr>
            <p:cNvPr id="632" name="Google Shape;632;p41" title="wordcloud_SP 5.txt.png"/>
            <p:cNvPicPr preferRelativeResize="0"/>
            <p:nvPr/>
          </p:nvPicPr>
          <p:blipFill>
            <a:blip r:embed="rId7">
              <a:alphaModFix/>
            </a:blip>
            <a:stretch>
              <a:fillRect/>
            </a:stretch>
          </p:blipFill>
          <p:spPr>
            <a:xfrm>
              <a:off x="13716000" y="2194538"/>
              <a:ext cx="4572001" cy="2468881"/>
            </a:xfrm>
            <a:prstGeom prst="rect">
              <a:avLst/>
            </a:prstGeom>
            <a:noFill/>
            <a:ln>
              <a:noFill/>
            </a:ln>
          </p:spPr>
        </p:pic>
        <p:pic>
          <p:nvPicPr>
            <p:cNvPr id="633" name="Google Shape;633;p41" title="wordcloud_SP 6.txt.png"/>
            <p:cNvPicPr preferRelativeResize="0"/>
            <p:nvPr/>
          </p:nvPicPr>
          <p:blipFill>
            <a:blip r:embed="rId8">
              <a:alphaModFix/>
            </a:blip>
            <a:stretch>
              <a:fillRect/>
            </a:stretch>
          </p:blipFill>
          <p:spPr>
            <a:xfrm>
              <a:off x="9144000" y="2194538"/>
              <a:ext cx="4572001" cy="2468881"/>
            </a:xfrm>
            <a:prstGeom prst="rect">
              <a:avLst/>
            </a:prstGeom>
            <a:noFill/>
            <a:ln>
              <a:noFill/>
            </a:ln>
          </p:spPr>
        </p:pic>
        <p:pic>
          <p:nvPicPr>
            <p:cNvPr id="634" name="Google Shape;634;p41" title="wordcloud_SP 7.txt.png"/>
            <p:cNvPicPr preferRelativeResize="0"/>
            <p:nvPr/>
          </p:nvPicPr>
          <p:blipFill>
            <a:blip r:embed="rId9">
              <a:alphaModFix/>
            </a:blip>
            <a:stretch>
              <a:fillRect/>
            </a:stretch>
          </p:blipFill>
          <p:spPr>
            <a:xfrm>
              <a:off x="4572000" y="2194538"/>
              <a:ext cx="4572001" cy="2468881"/>
            </a:xfrm>
            <a:prstGeom prst="rect">
              <a:avLst/>
            </a:prstGeom>
            <a:noFill/>
            <a:ln>
              <a:noFill/>
            </a:ln>
          </p:spPr>
        </p:pic>
        <p:pic>
          <p:nvPicPr>
            <p:cNvPr id="635" name="Google Shape;635;p41" title="wordcloud_SP 8.txt.png"/>
            <p:cNvPicPr preferRelativeResize="0"/>
            <p:nvPr/>
          </p:nvPicPr>
          <p:blipFill>
            <a:blip r:embed="rId10">
              <a:alphaModFix/>
            </a:blip>
            <a:stretch>
              <a:fillRect/>
            </a:stretch>
          </p:blipFill>
          <p:spPr>
            <a:xfrm>
              <a:off x="0" y="2194550"/>
              <a:ext cx="4572001" cy="2468881"/>
            </a:xfrm>
            <a:prstGeom prst="rect">
              <a:avLst/>
            </a:prstGeom>
            <a:noFill/>
            <a:ln>
              <a:noFill/>
            </a:ln>
          </p:spPr>
        </p:pic>
      </p:grpSp>
      <p:grpSp>
        <p:nvGrpSpPr>
          <p:cNvPr id="636" name="Google Shape;636;p41"/>
          <p:cNvGrpSpPr/>
          <p:nvPr/>
        </p:nvGrpSpPr>
        <p:grpSpPr>
          <a:xfrm>
            <a:off x="15300059" y="1406334"/>
            <a:ext cx="2011500" cy="1902000"/>
            <a:chOff x="15300059" y="1406334"/>
            <a:chExt cx="2011500" cy="1902000"/>
          </a:xfrm>
        </p:grpSpPr>
        <p:sp>
          <p:nvSpPr>
            <p:cNvPr id="637" name="Google Shape;637;p41"/>
            <p:cNvSpPr/>
            <p:nvPr/>
          </p:nvSpPr>
          <p:spPr>
            <a:xfrm>
              <a:off x="15300059" y="1406334"/>
              <a:ext cx="2011500" cy="1902000"/>
            </a:xfrm>
            <a:prstGeom prst="ellipse">
              <a:avLst/>
            </a:prstGeom>
            <a:solidFill>
              <a:srgbClr val="FFEFDB">
                <a:alpha val="7333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38" name="Google Shape;638;p41"/>
            <p:cNvSpPr txBox="1"/>
            <p:nvPr/>
          </p:nvSpPr>
          <p:spPr>
            <a:xfrm>
              <a:off x="15408895" y="245417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grpSp>
      <p:grpSp>
        <p:nvGrpSpPr>
          <p:cNvPr id="639" name="Google Shape;639;p41"/>
          <p:cNvGrpSpPr/>
          <p:nvPr/>
        </p:nvGrpSpPr>
        <p:grpSpPr>
          <a:xfrm>
            <a:off x="15976547" y="351108"/>
            <a:ext cx="2011500" cy="1902000"/>
            <a:chOff x="15976547" y="351108"/>
            <a:chExt cx="2011500" cy="1902000"/>
          </a:xfrm>
        </p:grpSpPr>
        <p:sp>
          <p:nvSpPr>
            <p:cNvPr id="640" name="Google Shape;640;p41"/>
            <p:cNvSpPr/>
            <p:nvPr/>
          </p:nvSpPr>
          <p:spPr>
            <a:xfrm>
              <a:off x="15976547" y="351108"/>
              <a:ext cx="2011500" cy="1902000"/>
            </a:xfrm>
            <a:prstGeom prst="ellipse">
              <a:avLst/>
            </a:prstGeom>
            <a:solidFill>
              <a:srgbClr val="FFEFDB">
                <a:alpha val="7294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41" name="Google Shape;641;p41"/>
            <p:cNvSpPr txBox="1"/>
            <p:nvPr/>
          </p:nvSpPr>
          <p:spPr>
            <a:xfrm>
              <a:off x="16594994" y="104552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grpSp>
      <p:grpSp>
        <p:nvGrpSpPr>
          <p:cNvPr id="642" name="Google Shape;642;p41"/>
          <p:cNvGrpSpPr/>
          <p:nvPr/>
        </p:nvGrpSpPr>
        <p:grpSpPr>
          <a:xfrm>
            <a:off x="14515125" y="351108"/>
            <a:ext cx="2011500" cy="1902000"/>
            <a:chOff x="14515125" y="351108"/>
            <a:chExt cx="2011500" cy="1902000"/>
          </a:xfrm>
        </p:grpSpPr>
        <p:sp>
          <p:nvSpPr>
            <p:cNvPr id="643" name="Google Shape;643;p41"/>
            <p:cNvSpPr/>
            <p:nvPr/>
          </p:nvSpPr>
          <p:spPr>
            <a:xfrm>
              <a:off x="14515125" y="351108"/>
              <a:ext cx="2011500" cy="1902000"/>
            </a:xfrm>
            <a:prstGeom prst="ellipse">
              <a:avLst/>
            </a:prstGeom>
            <a:solidFill>
              <a:srgbClr val="FF0000">
                <a:alpha val="18870"/>
              </a:srgbClr>
            </a:solidFill>
            <a:ln cap="flat" cmpd="sng" w="285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644" name="Google Shape;644;p41"/>
            <p:cNvSpPr txBox="1"/>
            <p:nvPr/>
          </p:nvSpPr>
          <p:spPr>
            <a:xfrm>
              <a:off x="14685510" y="104552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42"/>
          <p:cNvSpPr/>
          <p:nvPr/>
        </p:nvSpPr>
        <p:spPr>
          <a:xfrm flipH="1" rot="5400000">
            <a:off x="11742414" y="0"/>
            <a:ext cx="6545586" cy="6545586"/>
          </a:xfrm>
          <a:custGeom>
            <a:rect b="b" l="l" r="r" t="t"/>
            <a:pathLst>
              <a:path extrusionOk="0" h="6545586" w="6545586">
                <a:moveTo>
                  <a:pt x="0" y="6545586"/>
                </a:moveTo>
                <a:lnTo>
                  <a:pt x="6545586" y="6545586"/>
                </a:lnTo>
                <a:lnTo>
                  <a:pt x="6545586" y="0"/>
                </a:lnTo>
                <a:lnTo>
                  <a:pt x="0" y="0"/>
                </a:lnTo>
                <a:lnTo>
                  <a:pt x="0" y="6545586"/>
                </a:lnTo>
                <a:close/>
              </a:path>
            </a:pathLst>
          </a:custGeom>
          <a:blipFill rotWithShape="1">
            <a:blip r:embed="rId3">
              <a:alphaModFix/>
            </a:blip>
            <a:stretch>
              <a:fillRect b="0" l="0" r="0" t="0"/>
            </a:stretch>
          </a:blipFill>
          <a:ln>
            <a:noFill/>
          </a:ln>
        </p:spPr>
      </p:sp>
      <p:sp>
        <p:nvSpPr>
          <p:cNvPr id="650" name="Google Shape;650;p42"/>
          <p:cNvSpPr/>
          <p:nvPr/>
        </p:nvSpPr>
        <p:spPr>
          <a:xfrm flipH="1" rot="587529">
            <a:off x="14944355" y="7320263"/>
            <a:ext cx="3303330" cy="3315387"/>
          </a:xfrm>
          <a:custGeom>
            <a:rect b="b" l="l" r="r" t="t"/>
            <a:pathLst>
              <a:path extrusionOk="0" h="3316838" w="3304776">
                <a:moveTo>
                  <a:pt x="3304776" y="0"/>
                </a:moveTo>
                <a:lnTo>
                  <a:pt x="0" y="0"/>
                </a:lnTo>
                <a:lnTo>
                  <a:pt x="0" y="3316837"/>
                </a:lnTo>
                <a:lnTo>
                  <a:pt x="3304776" y="3316837"/>
                </a:lnTo>
                <a:lnTo>
                  <a:pt x="3304776" y="0"/>
                </a:lnTo>
                <a:close/>
              </a:path>
            </a:pathLst>
          </a:custGeom>
          <a:blipFill rotWithShape="1">
            <a:blip r:embed="rId4">
              <a:alphaModFix amt="66000"/>
            </a:blip>
            <a:stretch>
              <a:fillRect b="0" l="0" r="0" t="0"/>
            </a:stretch>
          </a:blipFill>
          <a:ln>
            <a:noFill/>
          </a:ln>
        </p:spPr>
      </p:sp>
      <p:grpSp>
        <p:nvGrpSpPr>
          <p:cNvPr id="651" name="Google Shape;651;p42"/>
          <p:cNvGrpSpPr/>
          <p:nvPr/>
        </p:nvGrpSpPr>
        <p:grpSpPr>
          <a:xfrm rot="-2350669">
            <a:off x="15324877" y="7108659"/>
            <a:ext cx="740422" cy="697426"/>
            <a:chOff x="0" y="-38100"/>
            <a:chExt cx="195008" cy="183684"/>
          </a:xfrm>
        </p:grpSpPr>
        <p:sp>
          <p:nvSpPr>
            <p:cNvPr id="652" name="Google Shape;652;p42"/>
            <p:cNvSpPr/>
            <p:nvPr/>
          </p:nvSpPr>
          <p:spPr>
            <a:xfrm>
              <a:off x="0" y="0"/>
              <a:ext cx="195008" cy="145584"/>
            </a:xfrm>
            <a:custGeom>
              <a:rect b="b" l="l" r="r" t="t"/>
              <a:pathLst>
                <a:path extrusionOk="0" h="145584" w="195008">
                  <a:moveTo>
                    <a:pt x="72792" y="0"/>
                  </a:moveTo>
                  <a:lnTo>
                    <a:pt x="122216" y="0"/>
                  </a:lnTo>
                  <a:cubicBezTo>
                    <a:pt x="162418" y="0"/>
                    <a:pt x="195008" y="32590"/>
                    <a:pt x="195008" y="72792"/>
                  </a:cubicBezTo>
                  <a:lnTo>
                    <a:pt x="195008" y="72792"/>
                  </a:lnTo>
                  <a:cubicBezTo>
                    <a:pt x="195008" y="92098"/>
                    <a:pt x="187339" y="110612"/>
                    <a:pt x="173688" y="124264"/>
                  </a:cubicBezTo>
                  <a:cubicBezTo>
                    <a:pt x="160037" y="137915"/>
                    <a:pt x="141522" y="145584"/>
                    <a:pt x="122216" y="145584"/>
                  </a:cubicBezTo>
                  <a:lnTo>
                    <a:pt x="72792" y="145584"/>
                  </a:lnTo>
                  <a:cubicBezTo>
                    <a:pt x="53486" y="145584"/>
                    <a:pt x="34971" y="137915"/>
                    <a:pt x="21320" y="124264"/>
                  </a:cubicBezTo>
                  <a:cubicBezTo>
                    <a:pt x="7669" y="110612"/>
                    <a:pt x="0" y="92098"/>
                    <a:pt x="0" y="72792"/>
                  </a:cubicBezTo>
                  <a:lnTo>
                    <a:pt x="0" y="72792"/>
                  </a:lnTo>
                  <a:cubicBezTo>
                    <a:pt x="0" y="53486"/>
                    <a:pt x="7669" y="34971"/>
                    <a:pt x="21320" y="21320"/>
                  </a:cubicBezTo>
                  <a:cubicBezTo>
                    <a:pt x="34971" y="7669"/>
                    <a:pt x="53486" y="0"/>
                    <a:pt x="727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2"/>
            <p:cNvSpPr txBox="1"/>
            <p:nvPr/>
          </p:nvSpPr>
          <p:spPr>
            <a:xfrm>
              <a:off x="0" y="-38100"/>
              <a:ext cx="195000" cy="1836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4" name="Google Shape;654;p42"/>
          <p:cNvGrpSpPr/>
          <p:nvPr/>
        </p:nvGrpSpPr>
        <p:grpSpPr>
          <a:xfrm>
            <a:off x="1766025" y="3790950"/>
            <a:ext cx="14756044" cy="5709172"/>
            <a:chOff x="0" y="-38100"/>
            <a:chExt cx="3886340" cy="1910700"/>
          </a:xfrm>
        </p:grpSpPr>
        <p:sp>
          <p:nvSpPr>
            <p:cNvPr id="655" name="Google Shape;655;p42"/>
            <p:cNvSpPr/>
            <p:nvPr/>
          </p:nvSpPr>
          <p:spPr>
            <a:xfrm>
              <a:off x="0" y="0"/>
              <a:ext cx="3886340" cy="1872451"/>
            </a:xfrm>
            <a:custGeom>
              <a:rect b="b" l="l" r="r" t="t"/>
              <a:pathLst>
                <a:path extrusionOk="0" h="1872451" w="3886340">
                  <a:moveTo>
                    <a:pt x="8395" y="0"/>
                  </a:moveTo>
                  <a:lnTo>
                    <a:pt x="3877945" y="0"/>
                  </a:lnTo>
                  <a:cubicBezTo>
                    <a:pt x="3880171" y="0"/>
                    <a:pt x="3882306" y="884"/>
                    <a:pt x="3883881" y="2459"/>
                  </a:cubicBezTo>
                  <a:cubicBezTo>
                    <a:pt x="3885455" y="4033"/>
                    <a:pt x="3886340" y="6168"/>
                    <a:pt x="3886340" y="8395"/>
                  </a:cubicBezTo>
                  <a:lnTo>
                    <a:pt x="3886340" y="1864056"/>
                  </a:lnTo>
                  <a:cubicBezTo>
                    <a:pt x="3886340" y="1866282"/>
                    <a:pt x="3885455" y="1868418"/>
                    <a:pt x="3883881" y="1869992"/>
                  </a:cubicBezTo>
                  <a:cubicBezTo>
                    <a:pt x="3882306" y="1871566"/>
                    <a:pt x="3880171" y="1872451"/>
                    <a:pt x="3877945" y="1872451"/>
                  </a:cubicBezTo>
                  <a:lnTo>
                    <a:pt x="8395" y="1872451"/>
                  </a:lnTo>
                  <a:cubicBezTo>
                    <a:pt x="3758" y="1872451"/>
                    <a:pt x="0" y="1868692"/>
                    <a:pt x="0" y="1864056"/>
                  </a:cubicBezTo>
                  <a:lnTo>
                    <a:pt x="0" y="8395"/>
                  </a:lnTo>
                  <a:cubicBezTo>
                    <a:pt x="0" y="3758"/>
                    <a:pt x="3758" y="0"/>
                    <a:pt x="8395" y="0"/>
                  </a:cubicBezTo>
                  <a:close/>
                </a:path>
              </a:pathLst>
            </a:custGeom>
            <a:solidFill>
              <a:srgbClr val="FFEFDB">
                <a:alpha val="73330"/>
              </a:srgbClr>
            </a:solidFill>
            <a:ln cap="sq" cmpd="sng" w="38100">
              <a:solidFill>
                <a:srgbClr val="B7895D">
                  <a:alpha val="73330"/>
                </a:srgbClr>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2"/>
            <p:cNvSpPr txBox="1"/>
            <p:nvPr/>
          </p:nvSpPr>
          <p:spPr>
            <a:xfrm>
              <a:off x="0" y="-38100"/>
              <a:ext cx="3886200" cy="1910700"/>
            </a:xfrm>
            <a:prstGeom prst="rect">
              <a:avLst/>
            </a:prstGeom>
            <a:noFill/>
            <a:ln>
              <a:noFill/>
            </a:ln>
          </p:spPr>
          <p:txBody>
            <a:bodyPr anchorCtr="0" anchor="ctr" bIns="50800" lIns="50800" spcFirstLastPara="1" rIns="50800" wrap="square" tIns="50800">
              <a:noAutofit/>
            </a:bodyPr>
            <a:lstStyle/>
            <a:p>
              <a:pPr indent="0" lvl="0" marL="0" marR="0" rtl="0" algn="ctr">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57" name="Google Shape;657;p42"/>
          <p:cNvSpPr/>
          <p:nvPr/>
        </p:nvSpPr>
        <p:spPr>
          <a:xfrm>
            <a:off x="14789705" y="9900698"/>
            <a:ext cx="668382" cy="288453"/>
          </a:xfrm>
          <a:custGeom>
            <a:rect b="b" l="l" r="r" t="t"/>
            <a:pathLst>
              <a:path extrusionOk="0" h="288453" w="668382">
                <a:moveTo>
                  <a:pt x="0" y="0"/>
                </a:moveTo>
                <a:lnTo>
                  <a:pt x="668382" y="0"/>
                </a:lnTo>
                <a:lnTo>
                  <a:pt x="668382" y="288453"/>
                </a:lnTo>
                <a:lnTo>
                  <a:pt x="0" y="288453"/>
                </a:lnTo>
                <a:lnTo>
                  <a:pt x="0" y="0"/>
                </a:lnTo>
                <a:close/>
              </a:path>
            </a:pathLst>
          </a:custGeom>
          <a:blipFill rotWithShape="1">
            <a:blip r:embed="rId5">
              <a:alphaModFix/>
            </a:blip>
            <a:stretch>
              <a:fillRect b="-141365" l="0" r="0" t="0"/>
            </a:stretch>
          </a:blipFill>
          <a:ln>
            <a:noFill/>
          </a:ln>
        </p:spPr>
      </p:sp>
      <p:sp>
        <p:nvSpPr>
          <p:cNvPr id="658" name="Google Shape;658;p42"/>
          <p:cNvSpPr/>
          <p:nvPr/>
        </p:nvSpPr>
        <p:spPr>
          <a:xfrm rot="-5400000">
            <a:off x="0" y="0"/>
            <a:ext cx="6545586" cy="6545586"/>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3">
              <a:alphaModFix/>
            </a:blip>
            <a:stretch>
              <a:fillRect b="0" l="0" r="0" t="0"/>
            </a:stretch>
          </a:blipFill>
          <a:ln>
            <a:noFill/>
          </a:ln>
        </p:spPr>
      </p:sp>
      <p:sp>
        <p:nvSpPr>
          <p:cNvPr id="659" name="Google Shape;659;p42"/>
          <p:cNvSpPr txBox="1"/>
          <p:nvPr/>
        </p:nvSpPr>
        <p:spPr>
          <a:xfrm>
            <a:off x="0" y="1450875"/>
            <a:ext cx="18288000" cy="1939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6300">
                <a:solidFill>
                  <a:srgbClr val="B7895D"/>
                </a:solidFill>
                <a:latin typeface="Yeseva One"/>
                <a:ea typeface="Yeseva One"/>
                <a:cs typeface="Yeseva One"/>
                <a:sym typeface="Yeseva One"/>
              </a:rPr>
              <a:t>Finding 3: Challenges </a:t>
            </a:r>
            <a:endParaRPr sz="6300">
              <a:solidFill>
                <a:srgbClr val="B7895D"/>
              </a:solidFill>
              <a:latin typeface="Yeseva One"/>
              <a:ea typeface="Yeseva One"/>
              <a:cs typeface="Yeseva One"/>
              <a:sym typeface="Yeseva One"/>
            </a:endParaRPr>
          </a:p>
          <a:p>
            <a:pPr indent="0" lvl="0" marL="0" marR="0" rtl="0" algn="ctr">
              <a:lnSpc>
                <a:spcPct val="100000"/>
              </a:lnSpc>
              <a:spcBef>
                <a:spcPts val="0"/>
              </a:spcBef>
              <a:spcAft>
                <a:spcPts val="0"/>
              </a:spcAft>
              <a:buNone/>
            </a:pPr>
            <a:r>
              <a:rPr lang="en-US" sz="6300">
                <a:solidFill>
                  <a:srgbClr val="B7895D"/>
                </a:solidFill>
                <a:latin typeface="Yeseva One"/>
                <a:ea typeface="Yeseva One"/>
                <a:cs typeface="Yeseva One"/>
                <a:sym typeface="Yeseva One"/>
              </a:rPr>
              <a:t>Newcomers Face</a:t>
            </a:r>
            <a:endParaRPr sz="6300">
              <a:solidFill>
                <a:srgbClr val="B7895D"/>
              </a:solidFill>
              <a:latin typeface="Yeseva One"/>
              <a:ea typeface="Yeseva One"/>
              <a:cs typeface="Yeseva One"/>
              <a:sym typeface="Yeseva One"/>
            </a:endParaRPr>
          </a:p>
        </p:txBody>
      </p:sp>
      <p:sp>
        <p:nvSpPr>
          <p:cNvPr id="660" name="Google Shape;660;p42"/>
          <p:cNvSpPr/>
          <p:nvPr/>
        </p:nvSpPr>
        <p:spPr>
          <a:xfrm rot="9329096">
            <a:off x="15422194" y="7155910"/>
            <a:ext cx="625750" cy="708446"/>
          </a:xfrm>
          <a:custGeom>
            <a:rect b="b" l="l" r="r" t="t"/>
            <a:pathLst>
              <a:path extrusionOk="0" h="708331" w="625648">
                <a:moveTo>
                  <a:pt x="0" y="0"/>
                </a:moveTo>
                <a:lnTo>
                  <a:pt x="625648" y="0"/>
                </a:lnTo>
                <a:lnTo>
                  <a:pt x="625648" y="708331"/>
                </a:lnTo>
                <a:lnTo>
                  <a:pt x="0" y="708331"/>
                </a:lnTo>
                <a:lnTo>
                  <a:pt x="0" y="0"/>
                </a:lnTo>
                <a:close/>
              </a:path>
            </a:pathLst>
          </a:custGeom>
          <a:blipFill rotWithShape="1">
            <a:blip r:embed="rId6">
              <a:alphaModFix amt="79000"/>
            </a:blip>
            <a:stretch>
              <a:fillRect b="-19149" l="-140050" r="-145350" t="0"/>
            </a:stretch>
          </a:blipFill>
          <a:ln>
            <a:noFill/>
          </a:ln>
        </p:spPr>
      </p:sp>
      <p:sp>
        <p:nvSpPr>
          <p:cNvPr id="661" name="Google Shape;661;p42"/>
          <p:cNvSpPr txBox="1"/>
          <p:nvPr/>
        </p:nvSpPr>
        <p:spPr>
          <a:xfrm>
            <a:off x="2205950" y="4664625"/>
            <a:ext cx="138762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500">
                <a:solidFill>
                  <a:srgbClr val="B7895D"/>
                </a:solidFill>
                <a:latin typeface="Montserrat"/>
                <a:ea typeface="Montserrat"/>
                <a:cs typeface="Montserrat"/>
                <a:sym typeface="Montserrat"/>
              </a:rPr>
              <a:t>Newcomers face challenges related to school norms, </a:t>
            </a:r>
            <a:r>
              <a:rPr b="1" lang="en-US" sz="4500">
                <a:solidFill>
                  <a:srgbClr val="B7895D"/>
                </a:solidFill>
                <a:latin typeface="Montserrat"/>
                <a:ea typeface="Montserrat"/>
                <a:cs typeface="Montserrat"/>
                <a:sym typeface="Montserrat"/>
              </a:rPr>
              <a:t>discipline</a:t>
            </a:r>
            <a:r>
              <a:rPr b="1" lang="en-US" sz="4500">
                <a:solidFill>
                  <a:srgbClr val="B7895D"/>
                </a:solidFill>
                <a:latin typeface="Montserrat"/>
                <a:ea typeface="Montserrat"/>
                <a:cs typeface="Montserrat"/>
                <a:sym typeface="Montserrat"/>
              </a:rPr>
              <a:t>, access to orienting information, and the broader sociopolitical context.  </a:t>
            </a:r>
            <a:endParaRPr b="1" sz="4500">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43"/>
          <p:cNvSpPr/>
          <p:nvPr/>
        </p:nvSpPr>
        <p:spPr>
          <a:xfrm rot="-6822816">
            <a:off x="13200822" y="-4264710"/>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3"/>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668" name="Google Shape;668;p43"/>
          <p:cNvSpPr/>
          <p:nvPr/>
        </p:nvSpPr>
        <p:spPr>
          <a:xfrm>
            <a:off x="604375" y="2494950"/>
            <a:ext cx="174846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1E1E1E"/>
                </a:solidFill>
                <a:latin typeface="Montserrat"/>
                <a:ea typeface="Montserrat"/>
                <a:cs typeface="Montserrat"/>
                <a:sym typeface="Montserrat"/>
              </a:rPr>
              <a:t>Rules, Norms, &amp; Disciplining</a:t>
            </a:r>
            <a:endParaRPr b="1" sz="2700">
              <a:solidFill>
                <a:srgbClr val="1E1E1E"/>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1E1E1E"/>
                </a:solidFill>
                <a:latin typeface="Montserrat SemiBold"/>
                <a:ea typeface="Montserrat SemiBold"/>
                <a:cs typeface="Montserrat SemiBold"/>
                <a:sym typeface="Montserrat SemiBold"/>
              </a:rPr>
              <a:t>Students shared the ways in which they were socialized and disciplined, both directly and indirectly, through observation and cultural osmosis of the school, including routines, rituals, and norms.</a:t>
            </a:r>
            <a:endParaRPr sz="2400">
              <a:solidFill>
                <a:srgbClr val="1E1E1E"/>
              </a:solidFill>
              <a:latin typeface="Montserrat SemiBold"/>
              <a:ea typeface="Montserrat SemiBold"/>
              <a:cs typeface="Montserrat SemiBold"/>
              <a:sym typeface="Montserrat SemiBold"/>
            </a:endParaRPr>
          </a:p>
        </p:txBody>
      </p:sp>
      <p:sp>
        <p:nvSpPr>
          <p:cNvPr id="669" name="Google Shape;669;p43"/>
          <p:cNvSpPr txBox="1"/>
          <p:nvPr/>
        </p:nvSpPr>
        <p:spPr>
          <a:xfrm>
            <a:off x="694925" y="639325"/>
            <a:ext cx="152322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Challenges newcomer </a:t>
            </a:r>
            <a:r>
              <a:rPr b="1" lang="en-US" sz="3400">
                <a:solidFill>
                  <a:schemeClr val="dk1"/>
                </a:solidFill>
                <a:latin typeface="Montserrat"/>
                <a:ea typeface="Montserrat"/>
                <a:cs typeface="Montserrat"/>
                <a:sym typeface="Montserrat"/>
              </a:rPr>
              <a:t>students</a:t>
            </a:r>
            <a:r>
              <a:rPr b="1" lang="en-US" sz="3400">
                <a:solidFill>
                  <a:schemeClr val="dk1"/>
                </a:solidFill>
                <a:latin typeface="Montserrat"/>
                <a:ea typeface="Montserrat"/>
                <a:cs typeface="Montserrat"/>
                <a:sym typeface="Montserrat"/>
              </a:rPr>
              <a:t> faced</a:t>
            </a:r>
            <a:endParaRPr b="1">
              <a:solidFill>
                <a:schemeClr val="dk1"/>
              </a:solidFill>
              <a:latin typeface="Montserrat"/>
              <a:ea typeface="Montserrat"/>
              <a:cs typeface="Montserrat"/>
              <a:sym typeface="Montserrat"/>
            </a:endParaRPr>
          </a:p>
        </p:txBody>
      </p:sp>
      <p:sp>
        <p:nvSpPr>
          <p:cNvPr id="670" name="Google Shape;670;p43"/>
          <p:cNvSpPr/>
          <p:nvPr/>
        </p:nvSpPr>
        <p:spPr>
          <a:xfrm>
            <a:off x="604375" y="4749812"/>
            <a:ext cx="17484600" cy="18681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Clr>
                <a:schemeClr val="dk1"/>
              </a:buClr>
              <a:buSzPts val="1100"/>
              <a:buFont typeface="Arial"/>
              <a:buNone/>
            </a:pPr>
            <a:r>
              <a:rPr b="1" lang="en-US" sz="2700">
                <a:solidFill>
                  <a:srgbClr val="B7B7B7"/>
                </a:solidFill>
                <a:latin typeface="Montserrat"/>
                <a:ea typeface="Montserrat"/>
                <a:cs typeface="Montserrat"/>
                <a:sym typeface="Montserrat"/>
              </a:rPr>
              <a:t>Informational Flow / Navigating Onboarding Process</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Clr>
                <a:schemeClr val="dk1"/>
              </a:buClr>
              <a:buSzPts val="1100"/>
              <a:buFont typeface="Arial"/>
              <a:buNone/>
            </a:pPr>
            <a:r>
              <a:rPr lang="en-US" sz="2200">
                <a:solidFill>
                  <a:srgbClr val="B7B7B7"/>
                </a:solidFill>
                <a:latin typeface="Montserrat SemiBold"/>
                <a:ea typeface="Montserrat SemiBold"/>
                <a:cs typeface="Montserrat SemiBold"/>
                <a:sym typeface="Montserrat SemiBold"/>
              </a:rPr>
              <a:t>The challenge lies in the distribution of information and resources, which places students in a position where they must inquire about services they may not even know exist.</a:t>
            </a:r>
            <a:endParaRPr/>
          </a:p>
        </p:txBody>
      </p:sp>
      <p:sp>
        <p:nvSpPr>
          <p:cNvPr id="671" name="Google Shape;671;p43"/>
          <p:cNvSpPr/>
          <p:nvPr/>
        </p:nvSpPr>
        <p:spPr>
          <a:xfrm>
            <a:off x="604375" y="7004675"/>
            <a:ext cx="17484600" cy="18681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t/>
            </a:r>
            <a:endParaRPr sz="2400">
              <a:solidFill>
                <a:srgbClr val="B7B7B7"/>
              </a:solidFill>
              <a:latin typeface="Montserrat SemiBold"/>
              <a:ea typeface="Montserrat SemiBold"/>
              <a:cs typeface="Montserrat SemiBold"/>
              <a:sym typeface="Montserrat SemiBold"/>
            </a:endParaRPr>
          </a:p>
        </p:txBody>
      </p:sp>
      <p:sp>
        <p:nvSpPr>
          <p:cNvPr id="672" name="Google Shape;672;p43"/>
          <p:cNvSpPr txBox="1"/>
          <p:nvPr/>
        </p:nvSpPr>
        <p:spPr>
          <a:xfrm>
            <a:off x="1730575" y="7269125"/>
            <a:ext cx="15232200" cy="1339200"/>
          </a:xfrm>
          <a:prstGeom prst="rect">
            <a:avLst/>
          </a:prstGeom>
          <a:noFill/>
          <a:ln>
            <a:noFill/>
          </a:ln>
        </p:spPr>
        <p:txBody>
          <a:bodyPr anchorCtr="0" anchor="t" bIns="91425" lIns="91425" spcFirstLastPara="1" rIns="91425" wrap="square" tIns="91425">
            <a:spAutoFit/>
          </a:bodyPr>
          <a:lstStyle/>
          <a:p>
            <a:pPr indent="0" lvl="0" marL="146839" marR="183870" rtl="0" algn="ctr">
              <a:spcBef>
                <a:spcPts val="0"/>
              </a:spcBef>
              <a:spcAft>
                <a:spcPts val="0"/>
              </a:spcAft>
              <a:buNone/>
            </a:pPr>
            <a:r>
              <a:rPr b="1" lang="en-US" sz="2700">
                <a:solidFill>
                  <a:srgbClr val="B7B7B7"/>
                </a:solidFill>
                <a:latin typeface="Montserrat"/>
                <a:ea typeface="Montserrat"/>
                <a:cs typeface="Montserrat"/>
                <a:sym typeface="Montserrat"/>
              </a:rPr>
              <a:t>Sociopolitical Context </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B7B7B7"/>
                </a:solidFill>
                <a:latin typeface="Montserrat SemiBold"/>
                <a:ea typeface="Montserrat SemiBold"/>
                <a:cs typeface="Montserrat SemiBold"/>
                <a:sym typeface="Montserrat SemiBold"/>
              </a:rPr>
              <a:t>Students navigating external stressors and anxieties around the potential of deportation, global conflict, and family safety.</a:t>
            </a:r>
            <a:endParaRPr>
              <a:solidFill>
                <a:srgbClr val="B7B7B7"/>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44"/>
          <p:cNvSpPr txBox="1"/>
          <p:nvPr/>
        </p:nvSpPr>
        <p:spPr>
          <a:xfrm>
            <a:off x="655850" y="1808050"/>
            <a:ext cx="166464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US" sz="3000">
                <a:solidFill>
                  <a:srgbClr val="595959"/>
                </a:solidFill>
                <a:latin typeface="Montserrat"/>
                <a:ea typeface="Montserrat"/>
                <a:cs typeface="Montserrat"/>
                <a:sym typeface="Montserrat"/>
              </a:rPr>
              <a:t>There may be gaps between what newcomer students are expected to know, and what they actually know (particularly regarding school rules and norms). For example:</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678" name="Google Shape;678;p44"/>
          <p:cNvSpPr/>
          <p:nvPr/>
        </p:nvSpPr>
        <p:spPr>
          <a:xfrm rot="4827654">
            <a:off x="-3170730" y="7418663"/>
            <a:ext cx="7171265" cy="568993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679" name="Google Shape;679;p44"/>
          <p:cNvSpPr/>
          <p:nvPr/>
        </p:nvSpPr>
        <p:spPr>
          <a:xfrm>
            <a:off x="9468409" y="4008900"/>
            <a:ext cx="7103700" cy="1563300"/>
          </a:xfrm>
          <a:prstGeom prst="roundRect">
            <a:avLst>
              <a:gd fmla="val 0" name="adj"/>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0" name="Google Shape;680;p44"/>
          <p:cNvSpPr/>
          <p:nvPr/>
        </p:nvSpPr>
        <p:spPr>
          <a:xfrm>
            <a:off x="2020238" y="3232349"/>
            <a:ext cx="7103700" cy="1637700"/>
          </a:xfrm>
          <a:prstGeom prst="roundRect">
            <a:avLst>
              <a:gd fmla="val 0" name="adj"/>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1" name="Google Shape;681;p44"/>
          <p:cNvSpPr/>
          <p:nvPr/>
        </p:nvSpPr>
        <p:spPr>
          <a:xfrm rot="10800000">
            <a:off x="14424657" y="5327526"/>
            <a:ext cx="1665900" cy="459600"/>
          </a:xfrm>
          <a:prstGeom prst="rtTriangle">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2" name="Google Shape;682;p44"/>
          <p:cNvSpPr txBox="1"/>
          <p:nvPr/>
        </p:nvSpPr>
        <p:spPr>
          <a:xfrm>
            <a:off x="2229312" y="3412550"/>
            <a:ext cx="7103700" cy="1764300"/>
          </a:xfrm>
          <a:prstGeom prst="rect">
            <a:avLst/>
          </a:prstGeom>
          <a:noFill/>
          <a:ln>
            <a:noFill/>
          </a:ln>
        </p:spPr>
        <p:txBody>
          <a:bodyPr anchorCtr="0" anchor="ctr" bIns="305525" lIns="152750" spcFirstLastPara="1" rIns="152750" wrap="square" tIns="305525">
            <a:noAutofit/>
          </a:bodyPr>
          <a:lstStyle/>
          <a:p>
            <a:pPr indent="0" lvl="0" marL="0" rtl="0" algn="l">
              <a:spcBef>
                <a:spcPts val="0"/>
              </a:spcBef>
              <a:spcAft>
                <a:spcPts val="0"/>
              </a:spcAft>
              <a:buClr>
                <a:schemeClr val="dk1"/>
              </a:buClr>
              <a:buSzPts val="1100"/>
              <a:buFont typeface="Arial"/>
              <a:buNone/>
            </a:pPr>
            <a:r>
              <a:rPr b="1" lang="en-US" sz="2800">
                <a:solidFill>
                  <a:schemeClr val="dk1"/>
                </a:solidFill>
                <a:latin typeface="Montserrat"/>
                <a:ea typeface="Montserrat"/>
                <a:cs typeface="Montserrat"/>
                <a:sym typeface="Montserrat"/>
              </a:rPr>
              <a:t>Interviewer: “Hi. It's my first day. What is the most important thing for me to know?” </a:t>
            </a:r>
            <a:endParaRPr b="1" sz="2800">
              <a:solidFill>
                <a:schemeClr val="dk1"/>
              </a:solidFill>
              <a:latin typeface="Montserrat"/>
              <a:ea typeface="Montserrat"/>
              <a:cs typeface="Montserrat"/>
              <a:sym typeface="Montserrat"/>
            </a:endParaRPr>
          </a:p>
          <a:p>
            <a:pPr indent="-122217" lvl="0" marL="122217" rtl="0" algn="l">
              <a:lnSpc>
                <a:spcPct val="115000"/>
              </a:lnSpc>
              <a:spcBef>
                <a:spcPts val="0"/>
              </a:spcBef>
              <a:spcAft>
                <a:spcPts val="0"/>
              </a:spcAft>
              <a:buSzPts val="597"/>
              <a:buNone/>
            </a:pPr>
            <a:r>
              <a:t/>
            </a:r>
            <a:endParaRPr sz="2714">
              <a:solidFill>
                <a:srgbClr val="031C00"/>
              </a:solidFill>
              <a:latin typeface="Montserrat Medium"/>
              <a:ea typeface="Montserrat Medium"/>
              <a:cs typeface="Montserrat Medium"/>
              <a:sym typeface="Montserrat Medium"/>
            </a:endParaRPr>
          </a:p>
        </p:txBody>
      </p:sp>
      <p:sp>
        <p:nvSpPr>
          <p:cNvPr id="683" name="Google Shape;683;p44"/>
          <p:cNvSpPr txBox="1"/>
          <p:nvPr/>
        </p:nvSpPr>
        <p:spPr>
          <a:xfrm>
            <a:off x="9727675" y="4341247"/>
            <a:ext cx="6227700" cy="1046700"/>
          </a:xfrm>
          <a:prstGeom prst="rect">
            <a:avLst/>
          </a:prstGeom>
          <a:noFill/>
          <a:ln>
            <a:noFill/>
          </a:ln>
        </p:spPr>
        <p:txBody>
          <a:bodyPr anchorCtr="0" anchor="ctr" bIns="305525" lIns="152750" spcFirstLastPara="1" rIns="152750" wrap="square" tIns="305525">
            <a:noAutofit/>
          </a:bodyPr>
          <a:lstStyle/>
          <a:p>
            <a:pPr indent="0" lvl="0" marL="0" rtl="0" algn="l">
              <a:spcBef>
                <a:spcPts val="0"/>
              </a:spcBef>
              <a:spcAft>
                <a:spcPts val="0"/>
              </a:spcAft>
              <a:buClr>
                <a:schemeClr val="dk1"/>
              </a:buClr>
              <a:buSzPts val="935"/>
              <a:buFont typeface="Arial"/>
              <a:buNone/>
            </a:pPr>
            <a:r>
              <a:rPr b="1" lang="en-US" sz="2800">
                <a:solidFill>
                  <a:schemeClr val="dk1"/>
                </a:solidFill>
                <a:latin typeface="Montserrat"/>
                <a:ea typeface="Montserrat"/>
                <a:cs typeface="Montserrat"/>
                <a:sym typeface="Montserrat"/>
              </a:rPr>
              <a:t>Both students: “Uh, the rules. Rules.” </a:t>
            </a:r>
            <a:endParaRPr b="1" sz="2800">
              <a:solidFill>
                <a:schemeClr val="dk1"/>
              </a:solidFill>
              <a:latin typeface="Montserrat"/>
              <a:ea typeface="Montserrat"/>
              <a:cs typeface="Montserrat"/>
              <a:sym typeface="Montserrat"/>
            </a:endParaRPr>
          </a:p>
          <a:p>
            <a:pPr indent="-122217" lvl="0" marL="122217" rtl="0" algn="l">
              <a:lnSpc>
                <a:spcPct val="105000"/>
              </a:lnSpc>
              <a:spcBef>
                <a:spcPts val="0"/>
              </a:spcBef>
              <a:spcAft>
                <a:spcPts val="0"/>
              </a:spcAft>
              <a:buSzPts val="508"/>
              <a:buNone/>
            </a:pPr>
            <a:r>
              <a:t/>
            </a:r>
            <a:endParaRPr sz="2307">
              <a:solidFill>
                <a:srgbClr val="031C00"/>
              </a:solidFill>
              <a:latin typeface="Montserrat Medium"/>
              <a:ea typeface="Montserrat Medium"/>
              <a:cs typeface="Montserrat Medium"/>
              <a:sym typeface="Montserrat Medium"/>
            </a:endParaRPr>
          </a:p>
        </p:txBody>
      </p:sp>
      <p:sp>
        <p:nvSpPr>
          <p:cNvPr id="684" name="Google Shape;684;p44"/>
          <p:cNvSpPr/>
          <p:nvPr/>
        </p:nvSpPr>
        <p:spPr>
          <a:xfrm>
            <a:off x="9289670" y="6349025"/>
            <a:ext cx="7103700" cy="1907400"/>
          </a:xfrm>
          <a:prstGeom prst="roundRect">
            <a:avLst>
              <a:gd fmla="val 0" name="adj"/>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5" name="Google Shape;685;p44"/>
          <p:cNvSpPr/>
          <p:nvPr/>
        </p:nvSpPr>
        <p:spPr>
          <a:xfrm>
            <a:off x="1452407" y="5685154"/>
            <a:ext cx="7573800" cy="1764300"/>
          </a:xfrm>
          <a:prstGeom prst="roundRect">
            <a:avLst>
              <a:gd fmla="val 0" name="adj"/>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6" name="Google Shape;686;p44"/>
          <p:cNvSpPr/>
          <p:nvPr/>
        </p:nvSpPr>
        <p:spPr>
          <a:xfrm rot="10800000">
            <a:off x="12988698" y="8115289"/>
            <a:ext cx="1665900" cy="459600"/>
          </a:xfrm>
          <a:prstGeom prst="rtTriangle">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7" name="Google Shape;687;p44"/>
          <p:cNvSpPr/>
          <p:nvPr/>
        </p:nvSpPr>
        <p:spPr>
          <a:xfrm flipH="1" rot="10800000">
            <a:off x="1879100" y="7279500"/>
            <a:ext cx="1604100" cy="526500"/>
          </a:xfrm>
          <a:prstGeom prst="rtTriangle">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88" name="Google Shape;688;p44"/>
          <p:cNvSpPr txBox="1"/>
          <p:nvPr/>
        </p:nvSpPr>
        <p:spPr>
          <a:xfrm>
            <a:off x="1798642" y="5879875"/>
            <a:ext cx="6685500" cy="1764300"/>
          </a:xfrm>
          <a:prstGeom prst="rect">
            <a:avLst/>
          </a:prstGeom>
          <a:noFill/>
          <a:ln>
            <a:noFill/>
          </a:ln>
        </p:spPr>
        <p:txBody>
          <a:bodyPr anchorCtr="0" anchor="ctr" bIns="305525" lIns="152750" spcFirstLastPara="1" rIns="152750" wrap="square" tIns="305525">
            <a:noAutofit/>
          </a:bodyPr>
          <a:lstStyle/>
          <a:p>
            <a:pPr indent="0" lvl="0" marL="0" rtl="0" algn="l">
              <a:lnSpc>
                <a:spcPct val="80000"/>
              </a:lnSpc>
              <a:spcBef>
                <a:spcPts val="0"/>
              </a:spcBef>
              <a:spcAft>
                <a:spcPts val="0"/>
              </a:spcAft>
              <a:buSzPts val="935"/>
              <a:buNone/>
            </a:pPr>
            <a:r>
              <a:rPr b="1" lang="en-US" sz="2840">
                <a:solidFill>
                  <a:schemeClr val="dk1"/>
                </a:solidFill>
                <a:latin typeface="Montserrat"/>
                <a:ea typeface="Montserrat"/>
                <a:cs typeface="Montserrat"/>
                <a:sym typeface="Montserrat"/>
              </a:rPr>
              <a:t>Interviewer: “Was there any rule that you were like. What? That's a rule. Any [surprising] or shocking rule?” </a:t>
            </a:r>
            <a:endParaRPr b="1" sz="2840">
              <a:solidFill>
                <a:schemeClr val="dk1"/>
              </a:solidFill>
              <a:latin typeface="Montserrat"/>
              <a:ea typeface="Montserrat"/>
              <a:cs typeface="Montserrat"/>
              <a:sym typeface="Montserrat"/>
            </a:endParaRPr>
          </a:p>
          <a:p>
            <a:pPr indent="-122217" lvl="0" marL="122217" rtl="0" algn="l">
              <a:lnSpc>
                <a:spcPct val="95000"/>
              </a:lnSpc>
              <a:spcBef>
                <a:spcPts val="0"/>
              </a:spcBef>
              <a:spcAft>
                <a:spcPts val="0"/>
              </a:spcAft>
              <a:buSzPts val="508"/>
              <a:buNone/>
            </a:pPr>
            <a:r>
              <a:t/>
            </a:r>
            <a:endParaRPr sz="2307">
              <a:solidFill>
                <a:srgbClr val="031C00"/>
              </a:solidFill>
              <a:latin typeface="Montserrat Medium"/>
              <a:ea typeface="Montserrat Medium"/>
              <a:cs typeface="Montserrat Medium"/>
              <a:sym typeface="Montserrat Medium"/>
            </a:endParaRPr>
          </a:p>
        </p:txBody>
      </p:sp>
      <p:sp>
        <p:nvSpPr>
          <p:cNvPr id="689" name="Google Shape;689;p44"/>
          <p:cNvSpPr txBox="1"/>
          <p:nvPr/>
        </p:nvSpPr>
        <p:spPr>
          <a:xfrm>
            <a:off x="9572970" y="7040030"/>
            <a:ext cx="6894600" cy="1316400"/>
          </a:xfrm>
          <a:prstGeom prst="rect">
            <a:avLst/>
          </a:prstGeom>
          <a:noFill/>
          <a:ln>
            <a:noFill/>
          </a:ln>
        </p:spPr>
        <p:txBody>
          <a:bodyPr anchorCtr="0" anchor="ctr" bIns="305525" lIns="152750" spcFirstLastPara="1" rIns="152750" wrap="square" tIns="305525">
            <a:noAutofit/>
          </a:bodyPr>
          <a:lstStyle/>
          <a:p>
            <a:pPr indent="0" lvl="0" marL="0" rtl="0" algn="l">
              <a:spcBef>
                <a:spcPts val="0"/>
              </a:spcBef>
              <a:spcAft>
                <a:spcPts val="0"/>
              </a:spcAft>
              <a:buClr>
                <a:schemeClr val="dk1"/>
              </a:buClr>
              <a:buSzPts val="1100"/>
              <a:buFont typeface="Arial"/>
              <a:buNone/>
            </a:pPr>
            <a:r>
              <a:rPr b="1" lang="en-US" sz="2800">
                <a:solidFill>
                  <a:schemeClr val="dk1"/>
                </a:solidFill>
                <a:latin typeface="Montserrat"/>
                <a:ea typeface="Montserrat"/>
                <a:cs typeface="Montserrat"/>
                <a:sym typeface="Montserrat"/>
              </a:rPr>
              <a:t>Student: “Um, give you one rule? The bell like… when the bell, it's ringing you go to your class?” </a:t>
            </a:r>
            <a:endParaRPr b="1" sz="2800">
              <a:solidFill>
                <a:schemeClr val="dk1"/>
              </a:solidFill>
              <a:latin typeface="Montserrat"/>
              <a:ea typeface="Montserrat"/>
              <a:cs typeface="Montserrat"/>
              <a:sym typeface="Montserrat"/>
            </a:endParaRPr>
          </a:p>
          <a:p>
            <a:pPr indent="0" lvl="0" marL="0" rtl="0" algn="l">
              <a:spcBef>
                <a:spcPts val="600"/>
              </a:spcBef>
              <a:spcAft>
                <a:spcPts val="0"/>
              </a:spcAft>
              <a:buSzPts val="1100"/>
              <a:buNone/>
            </a:pPr>
            <a:r>
              <a:t/>
            </a:r>
            <a:endParaRPr b="1" sz="2800">
              <a:solidFill>
                <a:schemeClr val="dk1"/>
              </a:solidFill>
              <a:latin typeface="Times New Roman"/>
              <a:ea typeface="Times New Roman"/>
              <a:cs typeface="Times New Roman"/>
              <a:sym typeface="Times New Roman"/>
            </a:endParaRPr>
          </a:p>
          <a:p>
            <a:pPr indent="-122217" lvl="0" marL="122217" rtl="0" algn="l">
              <a:lnSpc>
                <a:spcPct val="105000"/>
              </a:lnSpc>
              <a:spcBef>
                <a:spcPts val="0"/>
              </a:spcBef>
              <a:spcAft>
                <a:spcPts val="0"/>
              </a:spcAft>
              <a:buSzPts val="597"/>
              <a:buNone/>
            </a:pPr>
            <a:r>
              <a:t/>
            </a:r>
            <a:endParaRPr sz="2800">
              <a:solidFill>
                <a:srgbClr val="031C00"/>
              </a:solidFill>
              <a:latin typeface="Montserrat Medium"/>
              <a:ea typeface="Montserrat Medium"/>
              <a:cs typeface="Montserrat Medium"/>
              <a:sym typeface="Montserrat Medium"/>
            </a:endParaRPr>
          </a:p>
        </p:txBody>
      </p:sp>
      <p:sp>
        <p:nvSpPr>
          <p:cNvPr id="690" name="Google Shape;690;p44"/>
          <p:cNvSpPr txBox="1"/>
          <p:nvPr/>
        </p:nvSpPr>
        <p:spPr>
          <a:xfrm>
            <a:off x="2020250" y="8831200"/>
            <a:ext cx="13757700" cy="117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None/>
            </a:pPr>
            <a:r>
              <a:rPr lang="en-US" sz="3000">
                <a:solidFill>
                  <a:srgbClr val="595959"/>
                </a:solidFill>
                <a:latin typeface="Montserrat"/>
                <a:ea typeface="Montserrat"/>
                <a:cs typeface="Montserrat"/>
                <a:sym typeface="Montserrat"/>
              </a:rPr>
              <a:t>T</a:t>
            </a:r>
            <a:r>
              <a:rPr lang="en-US" sz="3000">
                <a:solidFill>
                  <a:srgbClr val="595959"/>
                </a:solidFill>
                <a:latin typeface="Montserrat"/>
                <a:ea typeface="Montserrat"/>
                <a:cs typeface="Montserrat"/>
                <a:sym typeface="Montserrat"/>
              </a:rPr>
              <a:t>his student indicated that the use of a bell to enforce class schedules – a common practice in U.S. schools – was surprising. </a:t>
            </a:r>
            <a:endParaRPr sz="3000">
              <a:solidFill>
                <a:srgbClr val="595959"/>
              </a:solidFill>
              <a:latin typeface="Montserrat"/>
              <a:ea typeface="Montserrat"/>
              <a:cs typeface="Montserrat"/>
              <a:sym typeface="Montserrat"/>
            </a:endParaRPr>
          </a:p>
        </p:txBody>
      </p:sp>
      <p:sp>
        <p:nvSpPr>
          <p:cNvPr id="691" name="Google Shape;691;p44"/>
          <p:cNvSpPr txBox="1"/>
          <p:nvPr/>
        </p:nvSpPr>
        <p:spPr>
          <a:xfrm>
            <a:off x="671825" y="842000"/>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a:t>
            </a:r>
            <a:r>
              <a:rPr b="1" lang="en-US" sz="3400">
                <a:solidFill>
                  <a:schemeClr val="dk1"/>
                </a:solidFill>
                <a:latin typeface="Montserrat"/>
                <a:ea typeface="Montserrat"/>
                <a:cs typeface="Montserrat"/>
                <a:sym typeface="Montserrat"/>
              </a:rPr>
              <a:t>Rules, Norms, and Disciplining</a:t>
            </a:r>
            <a:endParaRPr b="1" sz="3400">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 </a:t>
            </a:r>
            <a:endParaRPr b="1">
              <a:solidFill>
                <a:schemeClr val="dk1"/>
              </a:solidFill>
              <a:latin typeface="Montserrat"/>
              <a:ea typeface="Montserrat"/>
              <a:cs typeface="Montserrat"/>
              <a:sym typeface="Montserrat"/>
            </a:endParaRPr>
          </a:p>
        </p:txBody>
      </p:sp>
      <p:sp>
        <p:nvSpPr>
          <p:cNvPr id="692" name="Google Shape;692;p44"/>
          <p:cNvSpPr/>
          <p:nvPr/>
        </p:nvSpPr>
        <p:spPr>
          <a:xfrm flipH="1" rot="10800000">
            <a:off x="2561450" y="4707499"/>
            <a:ext cx="1604100" cy="526500"/>
          </a:xfrm>
          <a:prstGeom prst="rtTriangle">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693" name="Google Shape;693;p44"/>
          <p:cNvSpPr/>
          <p:nvPr/>
        </p:nvSpPr>
        <p:spPr>
          <a:xfrm rot="-6822816">
            <a:off x="13200822" y="-4264710"/>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45"/>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5"/>
          <p:cNvSpPr txBox="1"/>
          <p:nvPr/>
        </p:nvSpPr>
        <p:spPr>
          <a:xfrm>
            <a:off x="655850" y="1591089"/>
            <a:ext cx="176322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rgbClr val="595959"/>
                </a:solidFill>
                <a:latin typeface="Montserrat"/>
                <a:ea typeface="Montserrat"/>
                <a:cs typeface="Montserrat"/>
                <a:sym typeface="Montserrat"/>
              </a:rPr>
              <a:t>Teachers also reported examples of students’ lack of familiarity with certain features of American schooling and culture:</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00" name="Google Shape;700;p45"/>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01" name="Google Shape;701;p45"/>
          <p:cNvSpPr/>
          <p:nvPr/>
        </p:nvSpPr>
        <p:spPr>
          <a:xfrm>
            <a:off x="655850" y="3025095"/>
            <a:ext cx="17484600" cy="22008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Teacher</a:t>
            </a:r>
            <a:r>
              <a:rPr lang="en-US" sz="2697">
                <a:solidFill>
                  <a:srgbClr val="1E1E1E"/>
                </a:solidFill>
                <a:latin typeface="Montserrat SemiBold"/>
                <a:ea typeface="Montserrat SemiBold"/>
                <a:cs typeface="Montserrat SemiBold"/>
                <a:sym typeface="Montserrat SemiBold"/>
              </a:rPr>
              <a:t>: ‘‘There’s boys who are very handsy and physical because it's part of [their] culture. And I've just pulled them aside and, like, made them stay after class and talk to them and try to see what happened, not in like, a accusatory or punitive type conversation, and they just don't understand.’’</a:t>
            </a:r>
            <a:endParaRPr sz="2697">
              <a:solidFill>
                <a:srgbClr val="1E1E1E"/>
              </a:solidFill>
              <a:latin typeface="Montserrat SemiBold"/>
              <a:ea typeface="Montserrat SemiBold"/>
              <a:cs typeface="Montserrat SemiBold"/>
              <a:sym typeface="Montserrat SemiBold"/>
            </a:endParaRPr>
          </a:p>
        </p:txBody>
      </p:sp>
      <p:sp>
        <p:nvSpPr>
          <p:cNvPr id="702" name="Google Shape;702;p45"/>
          <p:cNvSpPr/>
          <p:nvPr/>
        </p:nvSpPr>
        <p:spPr>
          <a:xfrm>
            <a:off x="604364" y="5494395"/>
            <a:ext cx="174846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Teacher: ‘‘For example, when he requests a permission to go to the bathroom, he spends as much he can time … I'm like, okay, I gave you the permission, but you have to finish as soon as you can possible and back to the class in order not to miss the lesson.’’</a:t>
            </a:r>
            <a:endParaRPr sz="2697">
              <a:solidFill>
                <a:srgbClr val="1E1E1E"/>
              </a:solidFill>
              <a:latin typeface="Montserrat SemiBold"/>
              <a:ea typeface="Montserrat SemiBold"/>
              <a:cs typeface="Montserrat SemiBold"/>
              <a:sym typeface="Montserrat SemiBold"/>
            </a:endParaRPr>
          </a:p>
        </p:txBody>
      </p:sp>
      <p:sp>
        <p:nvSpPr>
          <p:cNvPr id="703" name="Google Shape;703;p45"/>
          <p:cNvSpPr/>
          <p:nvPr/>
        </p:nvSpPr>
        <p:spPr>
          <a:xfrm>
            <a:off x="604370" y="7631007"/>
            <a:ext cx="174846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Teacher: Like even the skipping, like when the teacher is not here and there is a sub, they move and go to other classroom. They don't know … the very newcomer, they thought … okay, the teacher is not here. Like as if they consider it as a free time..’’</a:t>
            </a:r>
            <a:endParaRPr sz="2697">
              <a:solidFill>
                <a:srgbClr val="1E1E1E"/>
              </a:solidFill>
              <a:latin typeface="Montserrat SemiBold"/>
              <a:ea typeface="Montserrat SemiBold"/>
              <a:cs typeface="Montserrat SemiBold"/>
              <a:sym typeface="Montserrat SemiBold"/>
            </a:endParaRPr>
          </a:p>
        </p:txBody>
      </p:sp>
      <p:sp>
        <p:nvSpPr>
          <p:cNvPr id="704" name="Google Shape;704;p45"/>
          <p:cNvSpPr txBox="1"/>
          <p:nvPr/>
        </p:nvSpPr>
        <p:spPr>
          <a:xfrm>
            <a:off x="694925" y="639325"/>
            <a:ext cx="152322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Rules, Norms, and Disciplining</a:t>
            </a:r>
            <a:endParaRPr b="1" sz="3400">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t/>
            </a:r>
            <a:endParaRPr b="1">
              <a:solidFill>
                <a:schemeClr val="dk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46"/>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6"/>
          <p:cNvSpPr txBox="1"/>
          <p:nvPr/>
        </p:nvSpPr>
        <p:spPr>
          <a:xfrm>
            <a:off x="655850" y="1808050"/>
            <a:ext cx="17632200" cy="1395300"/>
          </a:xfrm>
          <a:prstGeom prst="rect">
            <a:avLst/>
          </a:prstGeom>
          <a:noFill/>
          <a:ln>
            <a:noFill/>
          </a:ln>
        </p:spPr>
        <p:txBody>
          <a:bodyPr anchorCtr="0" anchor="t" bIns="0" lIns="0" spcFirstLastPara="1" rIns="0" wrap="square" tIns="0">
            <a:noAutofit/>
          </a:bodyPr>
          <a:lstStyle/>
          <a:p>
            <a:pPr indent="0" lvl="0" marL="146839" marR="183870" rtl="0" algn="l">
              <a:spcBef>
                <a:spcPts val="0"/>
              </a:spcBef>
              <a:spcAft>
                <a:spcPts val="0"/>
              </a:spcAft>
              <a:buClr>
                <a:schemeClr val="dk1"/>
              </a:buClr>
              <a:buSzPts val="1100"/>
              <a:buFont typeface="Arial"/>
              <a:buNone/>
            </a:pPr>
            <a:r>
              <a:rPr lang="en-US" sz="2697">
                <a:solidFill>
                  <a:srgbClr val="595959"/>
                </a:solidFill>
                <a:latin typeface="Montserrat Medium"/>
                <a:ea typeface="Montserrat Medium"/>
                <a:cs typeface="Montserrat Medium"/>
                <a:sym typeface="Montserrat Medium"/>
              </a:rPr>
              <a:t>Students shared the ways in which they were socialized and disciplined, both directly and indirectly, through observation and cultural osmosis of the school, including routines, rituals, and norms. </a:t>
            </a:r>
            <a:endParaRPr sz="3000">
              <a:solidFill>
                <a:srgbClr val="595959"/>
              </a:solidFill>
              <a:latin typeface="Montserrat"/>
              <a:ea typeface="Montserrat"/>
              <a:cs typeface="Montserrat"/>
              <a:sym typeface="Montserrat"/>
            </a:endParaRPr>
          </a:p>
          <a:p>
            <a:pPr indent="0" lvl="0" marL="0" rtl="0" algn="l">
              <a:lnSpc>
                <a:spcPct val="115000"/>
              </a:lnSpc>
              <a:spcBef>
                <a:spcPts val="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11" name="Google Shape;711;p46"/>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12" name="Google Shape;712;p46"/>
          <p:cNvSpPr/>
          <p:nvPr/>
        </p:nvSpPr>
        <p:spPr>
          <a:xfrm>
            <a:off x="729650" y="3429000"/>
            <a:ext cx="17484600" cy="50448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0" marR="183870" rtl="0" algn="l">
              <a:spcBef>
                <a:spcPts val="0"/>
              </a:spcBef>
              <a:spcAft>
                <a:spcPts val="0"/>
              </a:spcAft>
              <a:buNone/>
            </a:pPr>
            <a:r>
              <a:t/>
            </a:r>
            <a:endParaRPr sz="2697">
              <a:solidFill>
                <a:srgbClr val="1E1E1E"/>
              </a:solidFill>
              <a:latin typeface="Montserrat Medium"/>
              <a:ea typeface="Montserrat Medium"/>
              <a:cs typeface="Montserrat Medium"/>
              <a:sym typeface="Montserrat Medium"/>
            </a:endParaRPr>
          </a:p>
          <a:p>
            <a:pPr indent="0" lvl="0" marL="146839" marR="183870" rtl="0" algn="l">
              <a:spcBef>
                <a:spcPts val="0"/>
              </a:spcBef>
              <a:spcAft>
                <a:spcPts val="0"/>
              </a:spcAft>
              <a:buNone/>
            </a:pPr>
            <a:r>
              <a:rPr lang="en-US" sz="2697">
                <a:solidFill>
                  <a:srgbClr val="1E1E1E"/>
                </a:solidFill>
                <a:latin typeface="Montserrat Medium"/>
                <a:ea typeface="Montserrat Medium"/>
                <a:cs typeface="Montserrat Medium"/>
                <a:sym typeface="Montserrat Medium"/>
              </a:rPr>
              <a:t>In addition to the signals around the school through media or announcements, school actors provided examples of disciplining behaviors like:</a:t>
            </a:r>
            <a:endParaRPr sz="2697">
              <a:solidFill>
                <a:srgbClr val="1E1E1E"/>
              </a:solidFill>
              <a:latin typeface="Montserrat Medium"/>
              <a:ea typeface="Montserrat Medium"/>
              <a:cs typeface="Montserrat Medium"/>
              <a:sym typeface="Montserrat Medium"/>
            </a:endParaRPr>
          </a:p>
          <a:p>
            <a:pPr indent="310360" lvl="0" marL="146839" marR="183870" rtl="0" algn="l">
              <a:spcBef>
                <a:spcPts val="0"/>
              </a:spcBef>
              <a:spcAft>
                <a:spcPts val="0"/>
              </a:spcAft>
              <a:buNone/>
            </a:pPr>
            <a:r>
              <a:rPr lang="en-US" sz="2697">
                <a:solidFill>
                  <a:srgbClr val="1E1E1E"/>
                </a:solidFill>
                <a:latin typeface="Montserrat Medium"/>
                <a:ea typeface="Montserrat Medium"/>
                <a:cs typeface="Montserrat Medium"/>
                <a:sym typeface="Montserrat Medium"/>
              </a:rPr>
              <a:t>“</a:t>
            </a:r>
            <a:r>
              <a:rPr b="1" i="1" lang="en-US" sz="2697">
                <a:solidFill>
                  <a:srgbClr val="1E1E1E"/>
                </a:solidFill>
                <a:latin typeface="Montserrat"/>
                <a:ea typeface="Montserrat"/>
                <a:cs typeface="Montserrat"/>
                <a:sym typeface="Montserrat"/>
              </a:rPr>
              <a:t>he doesn’t bring his pencil [to class], so the teacher said [snapping fingers] go to ISS.</a:t>
            </a:r>
            <a:r>
              <a:rPr lang="en-US" sz="2697">
                <a:solidFill>
                  <a:srgbClr val="1E1E1E"/>
                </a:solidFill>
                <a:latin typeface="Montserrat Medium"/>
                <a:ea typeface="Montserrat Medium"/>
                <a:cs typeface="Montserrat Medium"/>
                <a:sym typeface="Montserrat Medium"/>
              </a:rPr>
              <a:t>”, </a:t>
            </a:r>
            <a:endParaRPr sz="2697">
              <a:solidFill>
                <a:srgbClr val="1E1E1E"/>
              </a:solidFill>
              <a:latin typeface="Montserrat Medium"/>
              <a:ea typeface="Montserrat Medium"/>
              <a:cs typeface="Montserrat Medium"/>
              <a:sym typeface="Montserrat Medium"/>
            </a:endParaRPr>
          </a:p>
          <a:p>
            <a:pPr indent="310360" lvl="0" marL="146839" marR="183870" rtl="0" algn="l">
              <a:spcBef>
                <a:spcPts val="0"/>
              </a:spcBef>
              <a:spcAft>
                <a:spcPts val="0"/>
              </a:spcAft>
              <a:buNone/>
            </a:pPr>
            <a:r>
              <a:rPr lang="en-US" sz="2697">
                <a:solidFill>
                  <a:srgbClr val="1E1E1E"/>
                </a:solidFill>
                <a:latin typeface="Montserrat Medium"/>
                <a:ea typeface="Montserrat Medium"/>
                <a:cs typeface="Montserrat Medium"/>
                <a:sym typeface="Montserrat Medium"/>
              </a:rPr>
              <a:t>“</a:t>
            </a:r>
            <a:r>
              <a:rPr b="1" i="1" lang="en-US" sz="2697">
                <a:solidFill>
                  <a:srgbClr val="1E1E1E"/>
                </a:solidFill>
                <a:latin typeface="Montserrat"/>
                <a:ea typeface="Montserrat"/>
                <a:cs typeface="Montserrat"/>
                <a:sym typeface="Montserrat"/>
              </a:rPr>
              <a:t>I can see cell phones, they need to go away</a:t>
            </a:r>
            <a:r>
              <a:rPr lang="en-US" sz="2697">
                <a:solidFill>
                  <a:srgbClr val="1E1E1E"/>
                </a:solidFill>
                <a:latin typeface="Montserrat Medium"/>
                <a:ea typeface="Montserrat Medium"/>
                <a:cs typeface="Montserrat Medium"/>
                <a:sym typeface="Montserrat Medium"/>
              </a:rPr>
              <a:t>”</a:t>
            </a:r>
            <a:endParaRPr sz="2697">
              <a:solidFill>
                <a:srgbClr val="1E1E1E"/>
              </a:solidFill>
              <a:latin typeface="Montserrat Medium"/>
              <a:ea typeface="Montserrat Medium"/>
              <a:cs typeface="Montserrat Medium"/>
              <a:sym typeface="Montserrat Medium"/>
            </a:endParaRPr>
          </a:p>
          <a:p>
            <a:pPr indent="310360" lvl="0" marL="146839" marR="183870" rtl="0" algn="l">
              <a:spcBef>
                <a:spcPts val="0"/>
              </a:spcBef>
              <a:spcAft>
                <a:spcPts val="0"/>
              </a:spcAft>
              <a:buNone/>
            </a:pPr>
            <a:r>
              <a:rPr lang="en-US" sz="2697">
                <a:solidFill>
                  <a:srgbClr val="1E1E1E"/>
                </a:solidFill>
                <a:latin typeface="Montserrat Medium"/>
                <a:ea typeface="Montserrat Medium"/>
                <a:cs typeface="Montserrat Medium"/>
                <a:sym typeface="Montserrat Medium"/>
              </a:rPr>
              <a:t>“</a:t>
            </a:r>
            <a:r>
              <a:rPr b="1" i="1" lang="en-US" sz="2697">
                <a:solidFill>
                  <a:srgbClr val="1E1E1E"/>
                </a:solidFill>
                <a:latin typeface="Montserrat"/>
                <a:ea typeface="Montserrat"/>
                <a:cs typeface="Montserrat"/>
                <a:sym typeface="Montserrat"/>
              </a:rPr>
              <a:t>stop talking to one another”</a:t>
            </a:r>
            <a:r>
              <a:rPr lang="en-US" sz="2697">
                <a:solidFill>
                  <a:srgbClr val="1E1E1E"/>
                </a:solidFill>
                <a:latin typeface="Montserrat Medium"/>
                <a:ea typeface="Montserrat Medium"/>
                <a:cs typeface="Montserrat Medium"/>
                <a:sym typeface="Montserrat Medium"/>
              </a:rPr>
              <a:t> </a:t>
            </a:r>
            <a:endParaRPr sz="2697">
              <a:solidFill>
                <a:srgbClr val="1E1E1E"/>
              </a:solidFill>
              <a:latin typeface="Montserrat Medium"/>
              <a:ea typeface="Montserrat Medium"/>
              <a:cs typeface="Montserrat Medium"/>
              <a:sym typeface="Montserrat Medium"/>
            </a:endParaRPr>
          </a:p>
          <a:p>
            <a:pPr indent="310360" lvl="0" marL="146839" marR="183870" rtl="0" algn="l">
              <a:spcBef>
                <a:spcPts val="0"/>
              </a:spcBef>
              <a:spcAft>
                <a:spcPts val="0"/>
              </a:spcAft>
              <a:buNone/>
            </a:pPr>
            <a:r>
              <a:t/>
            </a:r>
            <a:endParaRPr sz="2697">
              <a:solidFill>
                <a:srgbClr val="1E1E1E"/>
              </a:solidFill>
              <a:latin typeface="Montserrat Medium"/>
              <a:ea typeface="Montserrat Medium"/>
              <a:cs typeface="Montserrat Medium"/>
              <a:sym typeface="Montserrat Medium"/>
            </a:endParaRPr>
          </a:p>
          <a:p>
            <a:pPr indent="0" lvl="0" marL="146839" marR="183870" rtl="0" algn="l">
              <a:spcBef>
                <a:spcPts val="0"/>
              </a:spcBef>
              <a:spcAft>
                <a:spcPts val="0"/>
              </a:spcAft>
              <a:buNone/>
            </a:pPr>
            <a:r>
              <a:rPr lang="en-US" sz="2697">
                <a:solidFill>
                  <a:srgbClr val="1E1E1E"/>
                </a:solidFill>
                <a:latin typeface="Montserrat Medium"/>
                <a:ea typeface="Montserrat Medium"/>
                <a:cs typeface="Montserrat Medium"/>
                <a:sym typeface="Montserrat Medium"/>
              </a:rPr>
              <a:t>Students learn expectations/rules by being disciplined for not knowing what is “normal” or “expected of them”. They also learn by watching this happen to other students in the school. These events socialize students to the environment. </a:t>
            </a:r>
            <a:endParaRPr sz="2697">
              <a:solidFill>
                <a:srgbClr val="1E1E1E"/>
              </a:solidFill>
              <a:latin typeface="Montserrat Medium"/>
              <a:ea typeface="Montserrat Medium"/>
              <a:cs typeface="Montserrat Medium"/>
              <a:sym typeface="Montserrat Medium"/>
            </a:endParaRPr>
          </a:p>
          <a:p>
            <a:pPr indent="0" lvl="0" marL="0" marR="183870" rtl="0" algn="l">
              <a:spcBef>
                <a:spcPts val="0"/>
              </a:spcBef>
              <a:spcAft>
                <a:spcPts val="0"/>
              </a:spcAft>
              <a:buNone/>
            </a:pPr>
            <a:r>
              <a:t/>
            </a:r>
            <a:endParaRPr sz="2697">
              <a:solidFill>
                <a:srgbClr val="1E1E1E"/>
              </a:solidFill>
              <a:latin typeface="Montserrat SemiBold"/>
              <a:ea typeface="Montserrat SemiBold"/>
              <a:cs typeface="Montserrat SemiBold"/>
              <a:sym typeface="Montserrat SemiBold"/>
            </a:endParaRPr>
          </a:p>
        </p:txBody>
      </p:sp>
      <p:sp>
        <p:nvSpPr>
          <p:cNvPr id="713" name="Google Shape;713;p46"/>
          <p:cNvSpPr txBox="1"/>
          <p:nvPr/>
        </p:nvSpPr>
        <p:spPr>
          <a:xfrm>
            <a:off x="655850" y="891000"/>
            <a:ext cx="152322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 Rules, Norms, and Disciplining</a:t>
            </a:r>
            <a:endParaRPr b="1" sz="3400">
              <a:solidFill>
                <a:schemeClr val="dk1"/>
              </a:solidFill>
              <a:latin typeface="Montserrat"/>
              <a:ea typeface="Montserrat"/>
              <a:cs typeface="Montserrat"/>
              <a:sym typeface="Montserrat"/>
            </a:endParaRPr>
          </a:p>
        </p:txBody>
      </p:sp>
      <p:sp>
        <p:nvSpPr>
          <p:cNvPr id="714" name="Google Shape;714;p46"/>
          <p:cNvSpPr txBox="1"/>
          <p:nvPr/>
        </p:nvSpPr>
        <p:spPr>
          <a:xfrm>
            <a:off x="18524550" y="4955534"/>
            <a:ext cx="114609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47"/>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7"/>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21" name="Google Shape;721;p47"/>
          <p:cNvSpPr/>
          <p:nvPr/>
        </p:nvSpPr>
        <p:spPr>
          <a:xfrm>
            <a:off x="604375" y="2494950"/>
            <a:ext cx="17484600" cy="18681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B7B7B7"/>
                </a:solidFill>
                <a:latin typeface="Montserrat"/>
                <a:ea typeface="Montserrat"/>
                <a:cs typeface="Montserrat"/>
                <a:sym typeface="Montserrat"/>
              </a:rPr>
              <a:t>Rules, Norms, &amp; Disciplining</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B7B7B7"/>
                </a:solidFill>
                <a:latin typeface="Montserrat SemiBold"/>
                <a:ea typeface="Montserrat SemiBold"/>
                <a:cs typeface="Montserrat SemiBold"/>
                <a:sym typeface="Montserrat SemiBold"/>
              </a:rPr>
              <a:t>Students shared the ways in which they were socialized and disciplined, both directly and indirectly, through observation and cultural osmosis of the school, including routines, rituals, and norms.</a:t>
            </a:r>
            <a:endParaRPr sz="2400">
              <a:solidFill>
                <a:srgbClr val="B7B7B7"/>
              </a:solidFill>
              <a:latin typeface="Montserrat SemiBold"/>
              <a:ea typeface="Montserrat SemiBold"/>
              <a:cs typeface="Montserrat SemiBold"/>
              <a:sym typeface="Montserrat SemiBold"/>
            </a:endParaRPr>
          </a:p>
        </p:txBody>
      </p:sp>
      <p:sp>
        <p:nvSpPr>
          <p:cNvPr id="722" name="Google Shape;722;p47"/>
          <p:cNvSpPr/>
          <p:nvPr/>
        </p:nvSpPr>
        <p:spPr>
          <a:xfrm>
            <a:off x="604375" y="4902375"/>
            <a:ext cx="174846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1E1E1E"/>
                </a:solidFill>
                <a:latin typeface="Montserrat"/>
                <a:ea typeface="Montserrat"/>
                <a:cs typeface="Montserrat"/>
                <a:sym typeface="Montserrat"/>
              </a:rPr>
              <a:t>Informational Flow / Navigating Onboarding Process</a:t>
            </a:r>
            <a:endParaRPr b="1" sz="2700">
              <a:solidFill>
                <a:srgbClr val="1E1E1E"/>
              </a:solidFill>
              <a:latin typeface="Montserrat"/>
              <a:ea typeface="Montserrat"/>
              <a:cs typeface="Montserrat"/>
              <a:sym typeface="Montserrat"/>
            </a:endParaRPr>
          </a:p>
          <a:p>
            <a:pPr indent="0" lvl="0" marL="146839" marR="183870" rtl="0" algn="ctr">
              <a:spcBef>
                <a:spcPts val="0"/>
              </a:spcBef>
              <a:spcAft>
                <a:spcPts val="0"/>
              </a:spcAft>
              <a:buNone/>
            </a:pPr>
            <a:r>
              <a:rPr lang="en-US" sz="2200">
                <a:solidFill>
                  <a:schemeClr val="dk1"/>
                </a:solidFill>
                <a:latin typeface="Montserrat SemiBold"/>
                <a:ea typeface="Montserrat SemiBold"/>
                <a:cs typeface="Montserrat SemiBold"/>
                <a:sym typeface="Montserrat SemiBold"/>
              </a:rPr>
              <a:t>The challenge lies in the distribution of information and resources, which places students in a position where they must inquire about services they may not even know exist.</a:t>
            </a:r>
            <a:endParaRPr sz="2400">
              <a:solidFill>
                <a:srgbClr val="1E1E1E"/>
              </a:solidFill>
              <a:latin typeface="Montserrat SemiBold"/>
              <a:ea typeface="Montserrat SemiBold"/>
              <a:cs typeface="Montserrat SemiBold"/>
              <a:sym typeface="Montserrat SemiBold"/>
            </a:endParaRPr>
          </a:p>
        </p:txBody>
      </p:sp>
      <p:sp>
        <p:nvSpPr>
          <p:cNvPr id="723" name="Google Shape;723;p47"/>
          <p:cNvSpPr txBox="1"/>
          <p:nvPr/>
        </p:nvSpPr>
        <p:spPr>
          <a:xfrm>
            <a:off x="694925" y="639325"/>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en-US" sz="3400">
                <a:solidFill>
                  <a:schemeClr val="dk1"/>
                </a:solidFill>
                <a:latin typeface="Montserrat"/>
                <a:ea typeface="Montserrat"/>
                <a:cs typeface="Montserrat"/>
                <a:sym typeface="Montserrat"/>
              </a:rPr>
              <a:t>Finding 3: Challenges newcomer students faced</a:t>
            </a:r>
            <a:endParaRPr b="1">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t/>
            </a:r>
            <a:endParaRPr b="1" sz="3400">
              <a:solidFill>
                <a:schemeClr val="dk1"/>
              </a:solidFill>
              <a:latin typeface="Montserrat"/>
              <a:ea typeface="Montserrat"/>
              <a:cs typeface="Montserrat"/>
              <a:sym typeface="Montserrat"/>
            </a:endParaRPr>
          </a:p>
        </p:txBody>
      </p:sp>
      <p:sp>
        <p:nvSpPr>
          <p:cNvPr id="724" name="Google Shape;724;p47"/>
          <p:cNvSpPr/>
          <p:nvPr/>
        </p:nvSpPr>
        <p:spPr>
          <a:xfrm>
            <a:off x="497775" y="7309800"/>
            <a:ext cx="17484600" cy="18681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t/>
            </a:r>
            <a:endParaRPr sz="2400">
              <a:solidFill>
                <a:srgbClr val="B7B7B7"/>
              </a:solidFill>
              <a:latin typeface="Montserrat SemiBold"/>
              <a:ea typeface="Montserrat SemiBold"/>
              <a:cs typeface="Montserrat SemiBold"/>
              <a:sym typeface="Montserrat SemiBold"/>
            </a:endParaRPr>
          </a:p>
        </p:txBody>
      </p:sp>
      <p:sp>
        <p:nvSpPr>
          <p:cNvPr id="725" name="Google Shape;725;p47"/>
          <p:cNvSpPr txBox="1"/>
          <p:nvPr/>
        </p:nvSpPr>
        <p:spPr>
          <a:xfrm>
            <a:off x="1730575" y="7574250"/>
            <a:ext cx="15232200" cy="1339200"/>
          </a:xfrm>
          <a:prstGeom prst="rect">
            <a:avLst/>
          </a:prstGeom>
          <a:noFill/>
          <a:ln>
            <a:noFill/>
          </a:ln>
        </p:spPr>
        <p:txBody>
          <a:bodyPr anchorCtr="0" anchor="t" bIns="91425" lIns="91425" spcFirstLastPara="1" rIns="91425" wrap="square" tIns="91425">
            <a:spAutoFit/>
          </a:bodyPr>
          <a:lstStyle/>
          <a:p>
            <a:pPr indent="0" lvl="0" marL="146839" marR="183870" rtl="0" algn="ctr">
              <a:spcBef>
                <a:spcPts val="0"/>
              </a:spcBef>
              <a:spcAft>
                <a:spcPts val="0"/>
              </a:spcAft>
              <a:buNone/>
            </a:pPr>
            <a:r>
              <a:rPr b="1" lang="en-US" sz="2700">
                <a:solidFill>
                  <a:srgbClr val="B7B7B7"/>
                </a:solidFill>
                <a:latin typeface="Montserrat"/>
                <a:ea typeface="Montserrat"/>
                <a:cs typeface="Montserrat"/>
                <a:sym typeface="Montserrat"/>
              </a:rPr>
              <a:t>Sociopolitical Context </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B7B7B7"/>
                </a:solidFill>
                <a:latin typeface="Montserrat SemiBold"/>
                <a:ea typeface="Montserrat SemiBold"/>
                <a:cs typeface="Montserrat SemiBold"/>
                <a:sym typeface="Montserrat SemiBold"/>
              </a:rPr>
              <a:t>Students navigating external stressors and anxieties around the potential of deportation, global conflict, and family safety.</a:t>
            </a:r>
            <a:endParaRPr>
              <a:solidFill>
                <a:srgbClr val="B7B7B7"/>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48"/>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8"/>
          <p:cNvSpPr txBox="1"/>
          <p:nvPr/>
        </p:nvSpPr>
        <p:spPr>
          <a:xfrm>
            <a:off x="694925" y="1729239"/>
            <a:ext cx="176322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2500">
                <a:solidFill>
                  <a:srgbClr val="595959"/>
                </a:solidFill>
                <a:latin typeface="Montserrat"/>
                <a:ea typeface="Montserrat"/>
                <a:cs typeface="Montserrat"/>
                <a:sym typeface="Montserrat"/>
              </a:rPr>
              <a:t>Students' language anxiety regarding communicating in English can affect their connections with peers, hinder them from sharing and asking questions, and lead to a fear of missing out on important information.</a:t>
            </a:r>
            <a:endParaRPr sz="25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32" name="Google Shape;732;p48"/>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33" name="Google Shape;733;p48"/>
          <p:cNvSpPr/>
          <p:nvPr/>
        </p:nvSpPr>
        <p:spPr>
          <a:xfrm>
            <a:off x="661350" y="2920525"/>
            <a:ext cx="169653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An 11th grade peer mentor explained that his assigned mentee spoke Spanish, while he did not, leaving him </a:t>
            </a:r>
            <a:r>
              <a:rPr lang="en-US" sz="2697">
                <a:solidFill>
                  <a:srgbClr val="E40001"/>
                </a:solidFill>
                <a:latin typeface="Montserrat SemiBold"/>
                <a:ea typeface="Montserrat SemiBold"/>
                <a:cs typeface="Montserrat SemiBold"/>
                <a:sym typeface="Montserrat SemiBold"/>
              </a:rPr>
              <a:t>unsure how to communicate</a:t>
            </a:r>
            <a:r>
              <a:rPr lang="en-US" sz="2697">
                <a:solidFill>
                  <a:srgbClr val="1E1E1E"/>
                </a:solidFill>
                <a:latin typeface="Montserrat SemiBold"/>
                <a:ea typeface="Montserrat SemiBold"/>
                <a:cs typeface="Montserrat SemiBold"/>
                <a:sym typeface="Montserrat SemiBold"/>
              </a:rPr>
              <a:t> or participate meaningfully.</a:t>
            </a:r>
            <a:endParaRPr sz="2697">
              <a:solidFill>
                <a:srgbClr val="1E1E1E"/>
              </a:solidFill>
              <a:latin typeface="Montserrat SemiBold"/>
              <a:ea typeface="Montserrat SemiBold"/>
              <a:cs typeface="Montserrat SemiBold"/>
              <a:sym typeface="Montserrat SemiBold"/>
            </a:endParaRPr>
          </a:p>
        </p:txBody>
      </p:sp>
      <p:sp>
        <p:nvSpPr>
          <p:cNvPr id="734" name="Google Shape;734;p48"/>
          <p:cNvSpPr/>
          <p:nvPr/>
        </p:nvSpPr>
        <p:spPr>
          <a:xfrm>
            <a:off x="694925" y="5252825"/>
            <a:ext cx="169653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During the interview, [9th grade ESL student] was getting frustrated with the translator, his hand shaking as he went to press the button to speak. I could tell there was some frustration of </a:t>
            </a:r>
            <a:r>
              <a:rPr lang="en-US" sz="2697">
                <a:solidFill>
                  <a:srgbClr val="E40001"/>
                </a:solidFill>
                <a:latin typeface="Montserrat SemiBold"/>
                <a:ea typeface="Montserrat SemiBold"/>
                <a:cs typeface="Montserrat SemiBold"/>
                <a:sym typeface="Montserrat SemiBold"/>
              </a:rPr>
              <a:t>not being able to clearly communicate</a:t>
            </a:r>
            <a:r>
              <a:rPr lang="en-US" sz="2697">
                <a:solidFill>
                  <a:srgbClr val="1E1E1E"/>
                </a:solidFill>
                <a:latin typeface="Montserrat SemiBold"/>
                <a:ea typeface="Montserrat SemiBold"/>
                <a:cs typeface="Montserrat SemiBold"/>
                <a:sym typeface="Montserrat SemiBold"/>
              </a:rPr>
              <a:t> what he wanted to tell me </a:t>
            </a:r>
            <a:r>
              <a:rPr lang="en-US" sz="2697">
                <a:solidFill>
                  <a:srgbClr val="1E1E1E"/>
                </a:solidFill>
                <a:latin typeface="Montserrat SemiBold"/>
                <a:ea typeface="Montserrat SemiBold"/>
                <a:cs typeface="Montserrat SemiBold"/>
                <a:sym typeface="Montserrat SemiBold"/>
              </a:rPr>
              <a:t>in English.</a:t>
            </a:r>
            <a:endParaRPr sz="2697">
              <a:solidFill>
                <a:srgbClr val="1E1E1E"/>
              </a:solidFill>
              <a:latin typeface="Montserrat SemiBold"/>
              <a:ea typeface="Montserrat SemiBold"/>
              <a:cs typeface="Montserrat SemiBold"/>
              <a:sym typeface="Montserrat SemiBold"/>
            </a:endParaRPr>
          </a:p>
        </p:txBody>
      </p:sp>
      <p:sp>
        <p:nvSpPr>
          <p:cNvPr id="735" name="Google Shape;735;p48"/>
          <p:cNvSpPr/>
          <p:nvPr/>
        </p:nvSpPr>
        <p:spPr>
          <a:xfrm>
            <a:off x="661350" y="7585125"/>
            <a:ext cx="16998900" cy="18681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2697">
                <a:solidFill>
                  <a:srgbClr val="1E1E1E"/>
                </a:solidFill>
                <a:latin typeface="Montserrat SemiBold"/>
                <a:ea typeface="Montserrat SemiBold"/>
                <a:cs typeface="Montserrat SemiBold"/>
                <a:sym typeface="Montserrat SemiBold"/>
              </a:rPr>
              <a:t>So you're saying that when there's something important announced, </a:t>
            </a:r>
            <a:r>
              <a:rPr lang="en-US" sz="2697">
                <a:solidFill>
                  <a:srgbClr val="E40001"/>
                </a:solidFill>
                <a:latin typeface="Montserrat SemiBold"/>
                <a:ea typeface="Montserrat SemiBold"/>
                <a:cs typeface="Montserrat SemiBold"/>
                <a:sym typeface="Montserrat SemiBold"/>
              </a:rPr>
              <a:t>having it in both languages would be helpful so that you don't miss it? </a:t>
            </a:r>
            <a:r>
              <a:rPr lang="en-US" sz="2697">
                <a:solidFill>
                  <a:srgbClr val="1E1E1E"/>
                </a:solidFill>
                <a:latin typeface="Montserrat SemiBold"/>
                <a:ea typeface="Montserrat SemiBold"/>
                <a:cs typeface="Montserrat SemiBold"/>
                <a:sym typeface="Montserrat SemiBold"/>
              </a:rPr>
              <a:t>(student nods with excitement) Okay. </a:t>
            </a:r>
            <a:endParaRPr sz="2697">
              <a:solidFill>
                <a:srgbClr val="1E1E1E"/>
              </a:solidFill>
              <a:latin typeface="Montserrat SemiBold"/>
              <a:ea typeface="Montserrat SemiBold"/>
              <a:cs typeface="Montserrat SemiBold"/>
              <a:sym typeface="Montserrat SemiBold"/>
            </a:endParaRPr>
          </a:p>
        </p:txBody>
      </p:sp>
      <p:sp>
        <p:nvSpPr>
          <p:cNvPr id="736" name="Google Shape;736;p48"/>
          <p:cNvSpPr txBox="1"/>
          <p:nvPr/>
        </p:nvSpPr>
        <p:spPr>
          <a:xfrm>
            <a:off x="694925" y="780900"/>
            <a:ext cx="152322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Information Flow - </a:t>
            </a:r>
            <a:r>
              <a:rPr b="1" lang="en-US" sz="3400">
                <a:solidFill>
                  <a:schemeClr val="dk1"/>
                </a:solidFill>
                <a:latin typeface="Montserrat"/>
                <a:ea typeface="Montserrat"/>
                <a:cs typeface="Montserrat"/>
                <a:sym typeface="Montserrat"/>
              </a:rPr>
              <a:t>Language</a:t>
            </a:r>
            <a:r>
              <a:rPr b="1" lang="en-US" sz="3400">
                <a:solidFill>
                  <a:schemeClr val="dk1"/>
                </a:solidFill>
                <a:latin typeface="Montserrat"/>
                <a:ea typeface="Montserrat"/>
                <a:cs typeface="Montserrat"/>
                <a:sym typeface="Montserrat"/>
              </a:rPr>
              <a:t> Anxiety</a:t>
            </a:r>
            <a:endParaRPr b="1" sz="3400">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t/>
            </a:r>
            <a:endParaRPr b="1">
              <a:solidFill>
                <a:schemeClr val="dk1"/>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49"/>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9"/>
          <p:cNvSpPr txBox="1"/>
          <p:nvPr/>
        </p:nvSpPr>
        <p:spPr>
          <a:xfrm>
            <a:off x="655850" y="1807952"/>
            <a:ext cx="176322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rgbClr val="595959"/>
                </a:solidFill>
                <a:latin typeface="Montserrat"/>
                <a:ea typeface="Montserrat"/>
                <a:cs typeface="Montserrat"/>
                <a:sym typeface="Montserrat"/>
              </a:rPr>
              <a:t>One challenge may not be the need for new resources, but rather a standardized process of sharing information with students during their onboarding process.</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43" name="Google Shape;743;p49"/>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44" name="Google Shape;744;p49"/>
          <p:cNvSpPr/>
          <p:nvPr/>
        </p:nvSpPr>
        <p:spPr>
          <a:xfrm>
            <a:off x="655850" y="3428995"/>
            <a:ext cx="17484600" cy="22008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rPr lang="en-US" sz="3000">
                <a:solidFill>
                  <a:srgbClr val="1E1E1E"/>
                </a:solidFill>
                <a:latin typeface="Montserrat SemiBold"/>
                <a:ea typeface="Montserrat SemiBold"/>
                <a:cs typeface="Montserrat SemiBold"/>
                <a:sym typeface="Montserrat SemiBold"/>
              </a:rPr>
              <a:t>Students request services such as </a:t>
            </a:r>
            <a:r>
              <a:rPr lang="en-US" sz="3000">
                <a:solidFill>
                  <a:srgbClr val="E40001"/>
                </a:solidFill>
                <a:latin typeface="Montserrat SemiBold"/>
                <a:ea typeface="Montserrat SemiBold"/>
                <a:cs typeface="Montserrat SemiBold"/>
                <a:sym typeface="Montserrat SemiBold"/>
              </a:rPr>
              <a:t>“the school [providing] a buddy for students to meet and talk with,”</a:t>
            </a:r>
            <a:r>
              <a:rPr lang="en-US" sz="3000">
                <a:solidFill>
                  <a:srgbClr val="1E1E1E"/>
                </a:solidFill>
                <a:latin typeface="Montserrat SemiBold"/>
                <a:ea typeface="Montserrat SemiBold"/>
                <a:cs typeface="Montserrat SemiBold"/>
                <a:sym typeface="Montserrat SemiBold"/>
              </a:rPr>
              <a:t> without realizing that the Peer Mentorship Program is available to them</a:t>
            </a:r>
            <a:endParaRPr sz="3000">
              <a:solidFill>
                <a:srgbClr val="1E1E1E"/>
              </a:solidFill>
              <a:latin typeface="Montserrat SemiBold"/>
              <a:ea typeface="Montserrat SemiBold"/>
              <a:cs typeface="Montserrat SemiBold"/>
              <a:sym typeface="Montserrat SemiBold"/>
            </a:endParaRPr>
          </a:p>
        </p:txBody>
      </p:sp>
      <p:sp>
        <p:nvSpPr>
          <p:cNvPr id="745" name="Google Shape;745;p49"/>
          <p:cNvSpPr/>
          <p:nvPr/>
        </p:nvSpPr>
        <p:spPr>
          <a:xfrm>
            <a:off x="655850" y="6060675"/>
            <a:ext cx="17484600" cy="24174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l">
              <a:spcBef>
                <a:spcPts val="0"/>
              </a:spcBef>
              <a:spcAft>
                <a:spcPts val="0"/>
              </a:spcAft>
              <a:buNone/>
            </a:pPr>
            <a:r>
              <a:t/>
            </a:r>
            <a:endParaRPr sz="3000">
              <a:solidFill>
                <a:srgbClr val="1E1E1E"/>
              </a:solidFill>
              <a:latin typeface="Montserrat SemiBold"/>
              <a:ea typeface="Montserrat SemiBold"/>
              <a:cs typeface="Montserrat SemiBold"/>
              <a:sym typeface="Montserrat SemiBold"/>
            </a:endParaRPr>
          </a:p>
          <a:p>
            <a:pPr indent="0" lvl="0" marL="146839" marR="183870" rtl="0" algn="l">
              <a:spcBef>
                <a:spcPts val="0"/>
              </a:spcBef>
              <a:spcAft>
                <a:spcPts val="0"/>
              </a:spcAft>
              <a:buNone/>
            </a:pPr>
            <a:r>
              <a:rPr lang="en-US" sz="2900">
                <a:solidFill>
                  <a:srgbClr val="1E1E1E"/>
                </a:solidFill>
                <a:latin typeface="Montserrat SemiBold"/>
                <a:ea typeface="Montserrat SemiBold"/>
                <a:cs typeface="Montserrat SemiBold"/>
                <a:sym typeface="Montserrat SemiBold"/>
              </a:rPr>
              <a:t>Interviewer: “They're doing a peer mentorship to pair new students here at</a:t>
            </a:r>
            <a:endParaRPr sz="2900">
              <a:solidFill>
                <a:srgbClr val="1E1E1E"/>
              </a:solidFill>
              <a:latin typeface="Montserrat SemiBold"/>
              <a:ea typeface="Montserrat SemiBold"/>
              <a:cs typeface="Montserrat SemiBold"/>
              <a:sym typeface="Montserrat SemiBold"/>
            </a:endParaRPr>
          </a:p>
          <a:p>
            <a:pPr indent="310360" lvl="0" marL="2432839" marR="183870" rtl="0" algn="l">
              <a:spcBef>
                <a:spcPts val="0"/>
              </a:spcBef>
              <a:spcAft>
                <a:spcPts val="0"/>
              </a:spcAft>
              <a:buNone/>
            </a:pPr>
            <a:r>
              <a:rPr lang="en-US" sz="2900">
                <a:solidFill>
                  <a:srgbClr val="1E1E1E"/>
                </a:solidFill>
                <a:latin typeface="Montserrat SemiBold"/>
                <a:ea typeface="Montserrat SemiBold"/>
                <a:cs typeface="Montserrat SemiBold"/>
                <a:sym typeface="Montserrat SemiBold"/>
              </a:rPr>
              <a:t>Melvindale with students who have been here for a while…So you’re not</a:t>
            </a:r>
            <a:endParaRPr sz="2900">
              <a:solidFill>
                <a:srgbClr val="1E1E1E"/>
              </a:solidFill>
              <a:latin typeface="Montserrat SemiBold"/>
              <a:ea typeface="Montserrat SemiBold"/>
              <a:cs typeface="Montserrat SemiBold"/>
              <a:sym typeface="Montserrat SemiBold"/>
            </a:endParaRPr>
          </a:p>
          <a:p>
            <a:pPr indent="457200" lvl="0" marL="2286000" marR="183870" rtl="0" algn="l">
              <a:spcBef>
                <a:spcPts val="0"/>
              </a:spcBef>
              <a:spcAft>
                <a:spcPts val="0"/>
              </a:spcAft>
              <a:buNone/>
            </a:pPr>
            <a:r>
              <a:rPr lang="en-US" sz="2900">
                <a:solidFill>
                  <a:srgbClr val="1E1E1E"/>
                </a:solidFill>
                <a:latin typeface="Montserrat SemiBold"/>
                <a:ea typeface="Montserrat SemiBold"/>
                <a:cs typeface="Montserrat SemiBold"/>
                <a:sym typeface="Montserrat SemiBold"/>
              </a:rPr>
              <a:t>part of it?” </a:t>
            </a:r>
            <a:endParaRPr sz="2900">
              <a:solidFill>
                <a:srgbClr val="1E1E1E"/>
              </a:solidFill>
              <a:latin typeface="Montserrat SemiBold"/>
              <a:ea typeface="Montserrat SemiBold"/>
              <a:cs typeface="Montserrat SemiBold"/>
              <a:sym typeface="Montserrat SemiBold"/>
            </a:endParaRPr>
          </a:p>
          <a:p>
            <a:pPr indent="457200" lvl="0" marL="2286000" marR="183870" rtl="0" algn="l">
              <a:spcBef>
                <a:spcPts val="0"/>
              </a:spcBef>
              <a:spcAft>
                <a:spcPts val="0"/>
              </a:spcAft>
              <a:buNone/>
            </a:pPr>
            <a:r>
              <a:t/>
            </a:r>
            <a:endParaRPr sz="1000">
              <a:solidFill>
                <a:srgbClr val="1E1E1E"/>
              </a:solidFill>
              <a:latin typeface="Montserrat SemiBold"/>
              <a:ea typeface="Montserrat SemiBold"/>
              <a:cs typeface="Montserrat SemiBold"/>
              <a:sym typeface="Montserrat SemiBold"/>
            </a:endParaRPr>
          </a:p>
          <a:p>
            <a:pPr indent="0" lvl="0" marL="146839" marR="183870" rtl="0" algn="l">
              <a:spcBef>
                <a:spcPts val="0"/>
              </a:spcBef>
              <a:spcAft>
                <a:spcPts val="0"/>
              </a:spcAft>
              <a:buNone/>
            </a:pPr>
            <a:r>
              <a:rPr lang="en-US" sz="3000">
                <a:solidFill>
                  <a:srgbClr val="1E1E1E"/>
                </a:solidFill>
                <a:latin typeface="Montserrat SemiBold"/>
                <a:ea typeface="Montserrat SemiBold"/>
                <a:cs typeface="Montserrat SemiBold"/>
                <a:sym typeface="Montserrat SemiBold"/>
              </a:rPr>
              <a:t>Student: </a:t>
            </a:r>
            <a:r>
              <a:rPr lang="en-US" sz="3000">
                <a:solidFill>
                  <a:srgbClr val="E40001"/>
                </a:solidFill>
                <a:latin typeface="Montserrat SemiBold"/>
                <a:ea typeface="Montserrat SemiBold"/>
                <a:cs typeface="Montserrat SemiBold"/>
                <a:sym typeface="Montserrat SemiBold"/>
              </a:rPr>
              <a:t>“No…How I can be part of that?... I want to know about that” </a:t>
            </a:r>
            <a:endParaRPr sz="3000">
              <a:solidFill>
                <a:srgbClr val="E40001"/>
              </a:solidFill>
              <a:latin typeface="Montserrat SemiBold"/>
              <a:ea typeface="Montserrat SemiBold"/>
              <a:cs typeface="Montserrat SemiBold"/>
              <a:sym typeface="Montserrat SemiBold"/>
            </a:endParaRPr>
          </a:p>
          <a:p>
            <a:pPr indent="0" lvl="0" marL="146839" marR="183870" rtl="0" algn="l">
              <a:spcBef>
                <a:spcPts val="0"/>
              </a:spcBef>
              <a:spcAft>
                <a:spcPts val="0"/>
              </a:spcAft>
              <a:buNone/>
            </a:pPr>
            <a:r>
              <a:t/>
            </a:r>
            <a:endParaRPr sz="2697">
              <a:solidFill>
                <a:srgbClr val="1E1E1E"/>
              </a:solidFill>
              <a:latin typeface="Montserrat SemiBold"/>
              <a:ea typeface="Montserrat SemiBold"/>
              <a:cs typeface="Montserrat SemiBold"/>
              <a:sym typeface="Montserrat SemiBold"/>
            </a:endParaRPr>
          </a:p>
        </p:txBody>
      </p:sp>
      <p:sp>
        <p:nvSpPr>
          <p:cNvPr id="746" name="Google Shape;746;p49"/>
          <p:cNvSpPr txBox="1"/>
          <p:nvPr/>
        </p:nvSpPr>
        <p:spPr>
          <a:xfrm>
            <a:off x="655850" y="855000"/>
            <a:ext cx="152322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Information Flow - Navigating Onboarding Process</a:t>
            </a:r>
            <a:endParaRPr b="1">
              <a:solidFill>
                <a:schemeClr val="dk1"/>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50"/>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0"/>
          <p:cNvSpPr txBox="1"/>
          <p:nvPr/>
        </p:nvSpPr>
        <p:spPr>
          <a:xfrm>
            <a:off x="694925" y="1761582"/>
            <a:ext cx="173787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rgbClr val="595959"/>
                </a:solidFill>
                <a:latin typeface="Montserrat"/>
                <a:ea typeface="Montserrat"/>
                <a:cs typeface="Montserrat"/>
                <a:sym typeface="Montserrat"/>
              </a:rPr>
              <a:t>Teachers expressed the importance of providing support to newcomers as they learn to navigate a new school, but also that it can be frustrating when students arrive at different points in the year:</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53" name="Google Shape;753;p50"/>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54" name="Google Shape;754;p50"/>
          <p:cNvSpPr txBox="1"/>
          <p:nvPr/>
        </p:nvSpPr>
        <p:spPr>
          <a:xfrm>
            <a:off x="694925" y="777125"/>
            <a:ext cx="15232200" cy="52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Information Flow – Navigating Onboarding Process</a:t>
            </a:r>
            <a:endParaRPr b="1">
              <a:solidFill>
                <a:schemeClr val="dk1"/>
              </a:solidFill>
              <a:latin typeface="Montserrat"/>
              <a:ea typeface="Montserrat"/>
              <a:cs typeface="Montserrat"/>
              <a:sym typeface="Montserrat"/>
            </a:endParaRPr>
          </a:p>
        </p:txBody>
      </p:sp>
      <p:grpSp>
        <p:nvGrpSpPr>
          <p:cNvPr id="755" name="Google Shape;755;p50"/>
          <p:cNvGrpSpPr/>
          <p:nvPr/>
        </p:nvGrpSpPr>
        <p:grpSpPr>
          <a:xfrm>
            <a:off x="1703876" y="4018565"/>
            <a:ext cx="7138950" cy="5551720"/>
            <a:chOff x="2795636" y="1064728"/>
            <a:chExt cx="3552600" cy="4588578"/>
          </a:xfrm>
        </p:grpSpPr>
        <p:sp>
          <p:nvSpPr>
            <p:cNvPr id="756" name="Google Shape;756;p50"/>
            <p:cNvSpPr/>
            <p:nvPr/>
          </p:nvSpPr>
          <p:spPr>
            <a:xfrm>
              <a:off x="2795636" y="1064728"/>
              <a:ext cx="3552600" cy="4515000"/>
            </a:xfrm>
            <a:prstGeom prst="roundRect">
              <a:avLst>
                <a:gd fmla="val 8333" name="adj"/>
              </a:avLst>
            </a:prstGeom>
            <a:solidFill>
              <a:schemeClr val="accent3"/>
            </a:solidFill>
            <a:ln>
              <a:noFill/>
            </a:ln>
            <a:effectLst>
              <a:outerShdw blurRad="207431" rotWithShape="0" algn="bl" dir="2700000" dist="69144">
                <a:srgbClr val="000000">
                  <a:alpha val="10000"/>
                </a:srgbClr>
              </a:outerShdw>
            </a:effectLst>
          </p:spPr>
          <p:txBody>
            <a:bodyPr anchorCtr="0" anchor="ctr" bIns="110600" lIns="110600" spcFirstLastPara="1" rIns="110600" wrap="square" tIns="110600">
              <a:noAutofit/>
            </a:bodyPr>
            <a:lstStyle/>
            <a:p>
              <a:pPr indent="0" lvl="0" marL="0" rtl="0" algn="ctr">
                <a:spcBef>
                  <a:spcPts val="0"/>
                </a:spcBef>
                <a:spcAft>
                  <a:spcPts val="0"/>
                </a:spcAft>
                <a:buNone/>
              </a:pPr>
              <a:r>
                <a:t/>
              </a:r>
              <a:endParaRPr sz="1693">
                <a:latin typeface="Barlow"/>
                <a:ea typeface="Barlow"/>
                <a:cs typeface="Barlow"/>
                <a:sym typeface="Barlow"/>
              </a:endParaRPr>
            </a:p>
          </p:txBody>
        </p:sp>
        <p:sp>
          <p:nvSpPr>
            <p:cNvPr id="757" name="Google Shape;757;p50"/>
            <p:cNvSpPr txBox="1"/>
            <p:nvPr/>
          </p:nvSpPr>
          <p:spPr>
            <a:xfrm>
              <a:off x="3039212" y="1387006"/>
              <a:ext cx="3198300" cy="426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600">
                  <a:solidFill>
                    <a:schemeClr val="dk1"/>
                  </a:solidFill>
                  <a:latin typeface="Montserrat SemiBold"/>
                  <a:ea typeface="Montserrat SemiBold"/>
                  <a:cs typeface="Montserrat SemiBold"/>
                  <a:sym typeface="Montserrat SemiBold"/>
                </a:rPr>
                <a:t>ESL Teacher: </a:t>
              </a:r>
              <a:r>
                <a:rPr lang="en-US" sz="2600">
                  <a:solidFill>
                    <a:schemeClr val="dk1"/>
                  </a:solidFill>
                  <a:latin typeface="Montserrat SemiBold"/>
                  <a:ea typeface="Montserrat SemiBold"/>
                  <a:cs typeface="Montserrat SemiBold"/>
                  <a:sym typeface="Montserrat SemiBold"/>
                </a:rPr>
                <a:t>“</a:t>
              </a:r>
              <a:r>
                <a:rPr lang="en-US" sz="2700">
                  <a:solidFill>
                    <a:schemeClr val="dk1"/>
                  </a:solidFill>
                  <a:latin typeface="Montserrat SemiBold"/>
                  <a:ea typeface="Montserrat SemiBold"/>
                  <a:cs typeface="Montserrat SemiBold"/>
                  <a:sym typeface="Montserrat SemiBold"/>
                </a:rPr>
                <a:t>So my part is basically introducing them to the class, talking about the most important things that they need to have, just so they feel like I don't know where I'm at … What's a chromebook? Why do I need headphones? Why do I need to have this? What's a notebook?”</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2600">
                <a:solidFill>
                  <a:schemeClr val="dk1"/>
                </a:solidFill>
                <a:latin typeface="Montserrat SemiBold"/>
                <a:ea typeface="Montserrat SemiBold"/>
                <a:cs typeface="Montserrat SemiBold"/>
                <a:sym typeface="Montserrat SemiBold"/>
              </a:endParaRPr>
            </a:p>
            <a:p>
              <a:pPr indent="0" lvl="0" marL="0" rtl="0" algn="l">
                <a:lnSpc>
                  <a:spcPct val="105000"/>
                </a:lnSpc>
                <a:spcBef>
                  <a:spcPts val="0"/>
                </a:spcBef>
                <a:spcAft>
                  <a:spcPts val="0"/>
                </a:spcAft>
                <a:buNone/>
              </a:pPr>
              <a:r>
                <a:t/>
              </a:r>
              <a:endParaRPr sz="2600">
                <a:latin typeface="Montserrat"/>
                <a:ea typeface="Montserrat"/>
                <a:cs typeface="Montserrat"/>
                <a:sym typeface="Montserrat"/>
              </a:endParaRPr>
            </a:p>
          </p:txBody>
        </p:sp>
      </p:grpSp>
      <p:grpSp>
        <p:nvGrpSpPr>
          <p:cNvPr id="758" name="Google Shape;758;p50"/>
          <p:cNvGrpSpPr/>
          <p:nvPr/>
        </p:nvGrpSpPr>
        <p:grpSpPr>
          <a:xfrm>
            <a:off x="9981038" y="4018565"/>
            <a:ext cx="7138950" cy="5462699"/>
            <a:chOff x="2862064" y="1064728"/>
            <a:chExt cx="3552600" cy="4515000"/>
          </a:xfrm>
        </p:grpSpPr>
        <p:sp>
          <p:nvSpPr>
            <p:cNvPr id="759" name="Google Shape;759;p50"/>
            <p:cNvSpPr/>
            <p:nvPr/>
          </p:nvSpPr>
          <p:spPr>
            <a:xfrm>
              <a:off x="2862064" y="1064728"/>
              <a:ext cx="3552600" cy="4515000"/>
            </a:xfrm>
            <a:prstGeom prst="roundRect">
              <a:avLst>
                <a:gd fmla="val 8333" name="adj"/>
              </a:avLst>
            </a:prstGeom>
            <a:solidFill>
              <a:schemeClr val="accent6"/>
            </a:solidFill>
            <a:ln>
              <a:noFill/>
            </a:ln>
            <a:effectLst>
              <a:outerShdw blurRad="207431" rotWithShape="0" algn="bl" dir="2700000" dist="69144">
                <a:srgbClr val="000000">
                  <a:alpha val="10000"/>
                </a:srgbClr>
              </a:outerShdw>
            </a:effectLst>
          </p:spPr>
          <p:txBody>
            <a:bodyPr anchorCtr="0" anchor="ctr" bIns="110600" lIns="110600" spcFirstLastPara="1" rIns="110600" wrap="square" tIns="110600">
              <a:noAutofit/>
            </a:bodyPr>
            <a:lstStyle/>
            <a:p>
              <a:pPr indent="0" lvl="0" marL="0" rtl="0" algn="ctr">
                <a:spcBef>
                  <a:spcPts val="0"/>
                </a:spcBef>
                <a:spcAft>
                  <a:spcPts val="0"/>
                </a:spcAft>
                <a:buNone/>
              </a:pPr>
              <a:r>
                <a:t/>
              </a:r>
              <a:endParaRPr sz="1693">
                <a:latin typeface="Barlow"/>
                <a:ea typeface="Barlow"/>
                <a:cs typeface="Barlow"/>
                <a:sym typeface="Barlow"/>
              </a:endParaRPr>
            </a:p>
          </p:txBody>
        </p:sp>
        <p:sp>
          <p:nvSpPr>
            <p:cNvPr id="760" name="Google Shape;760;p50"/>
            <p:cNvSpPr txBox="1"/>
            <p:nvPr/>
          </p:nvSpPr>
          <p:spPr>
            <a:xfrm>
              <a:off x="3039212" y="1387006"/>
              <a:ext cx="3198300" cy="4134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600">
                  <a:solidFill>
                    <a:schemeClr val="dk1"/>
                  </a:solidFill>
                  <a:latin typeface="Montserrat SemiBold"/>
                  <a:ea typeface="Montserrat SemiBold"/>
                  <a:cs typeface="Montserrat SemiBold"/>
                  <a:sym typeface="Montserrat SemiBold"/>
                </a:rPr>
                <a:t>ESL Teacher: “I want to be done with procedures after two weeks. I don't want to talk about where you get your classwork, because now I got a new kid, and they're like, </a:t>
              </a:r>
              <a:r>
                <a:rPr i="1" lang="en-US" sz="2600">
                  <a:solidFill>
                    <a:schemeClr val="dk1"/>
                  </a:solidFill>
                  <a:latin typeface="Montserrat SemiBold"/>
                  <a:ea typeface="Montserrat SemiBold"/>
                  <a:cs typeface="Montserrat SemiBold"/>
                  <a:sym typeface="Montserrat SemiBold"/>
                </a:rPr>
                <a:t>Where… am I? </a:t>
              </a:r>
              <a:r>
                <a:rPr lang="en-US" sz="2600">
                  <a:solidFill>
                    <a:schemeClr val="dk1"/>
                  </a:solidFill>
                  <a:latin typeface="Montserrat SemiBold"/>
                  <a:ea typeface="Montserrat SemiBold"/>
                  <a:cs typeface="Montserrat SemiBold"/>
                  <a:sym typeface="Montserrat SemiBold"/>
                </a:rPr>
                <a:t>And, you know, the other kids can explain to them, if they're comfortable with it, but they're also lost and in like this shock that everything's brand new.”</a:t>
              </a:r>
              <a:endParaRPr sz="2600">
                <a:solidFill>
                  <a:schemeClr val="dk1"/>
                </a:solidFill>
                <a:latin typeface="Montserrat SemiBold"/>
                <a:ea typeface="Montserrat SemiBold"/>
                <a:cs typeface="Montserrat SemiBold"/>
                <a:sym typeface="Montserrat SemiBold"/>
              </a:endParaRPr>
            </a:p>
            <a:p>
              <a:pPr indent="0" lvl="0" marL="0" rtl="0" algn="l">
                <a:lnSpc>
                  <a:spcPct val="105000"/>
                </a:lnSpc>
                <a:spcBef>
                  <a:spcPts val="0"/>
                </a:spcBef>
                <a:spcAft>
                  <a:spcPts val="0"/>
                </a:spcAft>
                <a:buNone/>
              </a:pPr>
              <a:r>
                <a:t/>
              </a:r>
              <a:endParaRPr sz="2600">
                <a:latin typeface="Montserrat"/>
                <a:ea typeface="Montserrat"/>
                <a:cs typeface="Montserrat"/>
                <a:sym typeface="Montserrat"/>
              </a:endParaRPr>
            </a:p>
          </p:txBody>
        </p:sp>
      </p:grpSp>
      <p:sp>
        <p:nvSpPr>
          <p:cNvPr id="761" name="Google Shape;761;p50"/>
          <p:cNvSpPr/>
          <p:nvPr/>
        </p:nvSpPr>
        <p:spPr>
          <a:xfrm rot="10800000">
            <a:off x="14723150" y="9337475"/>
            <a:ext cx="1604100" cy="643500"/>
          </a:xfrm>
          <a:prstGeom prst="rtTriangle">
            <a:avLst/>
          </a:prstGeom>
          <a:solidFill>
            <a:schemeClr val="accent6"/>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
        <p:nvSpPr>
          <p:cNvPr id="762" name="Google Shape;762;p50"/>
          <p:cNvSpPr/>
          <p:nvPr/>
        </p:nvSpPr>
        <p:spPr>
          <a:xfrm flipH="1" rot="10800000">
            <a:off x="2670300" y="9212175"/>
            <a:ext cx="1604100" cy="643500"/>
          </a:xfrm>
          <a:prstGeom prst="rtTriangle">
            <a:avLst/>
          </a:prstGeom>
          <a:solidFill>
            <a:schemeClr val="accent3"/>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51"/>
          <p:cNvSpPr/>
          <p:nvPr/>
        </p:nvSpPr>
        <p:spPr>
          <a:xfrm>
            <a:off x="1070850" y="2221125"/>
            <a:ext cx="16496400" cy="5058300"/>
          </a:xfrm>
          <a:prstGeom prst="roundRect">
            <a:avLst>
              <a:gd fmla="val 8333" name="adj"/>
            </a:avLst>
          </a:prstGeom>
          <a:solidFill>
            <a:schemeClr val="lt2"/>
          </a:solidFill>
          <a:ln>
            <a:noFill/>
          </a:ln>
          <a:effectLst>
            <a:outerShdw blurRad="207431" rotWithShape="0" algn="bl" dir="2700000" dist="69144">
              <a:srgbClr val="000000">
                <a:alpha val="10000"/>
              </a:srgbClr>
            </a:outerShdw>
          </a:effectLst>
        </p:spPr>
        <p:txBody>
          <a:bodyPr anchorCtr="0" anchor="ctr" bIns="110600" lIns="110600" spcFirstLastPara="1" rIns="110600" wrap="square" tIns="110600">
            <a:noAutofit/>
          </a:bodyPr>
          <a:lstStyle/>
          <a:p>
            <a:pPr indent="0" lvl="0" marL="0" rtl="0" algn="ctr">
              <a:spcBef>
                <a:spcPts val="0"/>
              </a:spcBef>
              <a:spcAft>
                <a:spcPts val="0"/>
              </a:spcAft>
              <a:buNone/>
            </a:pPr>
            <a:r>
              <a:t/>
            </a:r>
            <a:endParaRPr sz="1693">
              <a:highlight>
                <a:schemeClr val="accent6"/>
              </a:highlight>
              <a:latin typeface="Barlow"/>
              <a:ea typeface="Barlow"/>
              <a:cs typeface="Barlow"/>
              <a:sym typeface="Barlow"/>
            </a:endParaRPr>
          </a:p>
        </p:txBody>
      </p:sp>
      <p:sp>
        <p:nvSpPr>
          <p:cNvPr id="768" name="Google Shape;768;p51"/>
          <p:cNvSpPr/>
          <p:nvPr/>
        </p:nvSpPr>
        <p:spPr>
          <a:xfrm rot="-6822816">
            <a:off x="13200304" y="-465807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51"/>
          <p:cNvSpPr/>
          <p:nvPr/>
        </p:nvSpPr>
        <p:spPr>
          <a:xfrm rot="4827654">
            <a:off x="-3094244" y="7393371"/>
            <a:ext cx="7171265" cy="568993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70" name="Google Shape;770;p51"/>
          <p:cNvSpPr txBox="1"/>
          <p:nvPr/>
        </p:nvSpPr>
        <p:spPr>
          <a:xfrm>
            <a:off x="1261425" y="3252500"/>
            <a:ext cx="16115255" cy="3778329"/>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US" sz="2800">
                <a:solidFill>
                  <a:srgbClr val="121212"/>
                </a:solidFill>
                <a:latin typeface="Montserrat SemiBold"/>
                <a:ea typeface="Montserrat SemiBold"/>
                <a:cs typeface="Montserrat SemiBold"/>
                <a:sym typeface="Montserrat SemiBold"/>
              </a:rPr>
              <a:t>ESL Teacher: “We face a lot of absentees, so … when [the student’s dad] came here, he wants … [his kids] to be here, but they don't want [to be at school].” </a:t>
            </a:r>
            <a:endParaRPr sz="2800">
              <a:solidFill>
                <a:srgbClr val="121212"/>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US" sz="2800">
                <a:solidFill>
                  <a:srgbClr val="121212"/>
                </a:solidFill>
                <a:latin typeface="Montserrat SemiBold"/>
                <a:ea typeface="Montserrat SemiBold"/>
                <a:cs typeface="Montserrat SemiBold"/>
                <a:sym typeface="Montserrat SemiBold"/>
              </a:rPr>
              <a:t>…</a:t>
            </a:r>
            <a:endParaRPr sz="2800">
              <a:solidFill>
                <a:srgbClr val="121212"/>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US" sz="2800">
                <a:solidFill>
                  <a:srgbClr val="121212"/>
                </a:solidFill>
                <a:latin typeface="Montserrat SemiBold"/>
                <a:ea typeface="Montserrat SemiBold"/>
                <a:cs typeface="Montserrat SemiBold"/>
                <a:sym typeface="Montserrat SemiBold"/>
              </a:rPr>
              <a:t>“Then after talking … we discover like one of the kids … she doesn't have enough credit and </a:t>
            </a:r>
            <a:r>
              <a:rPr lang="en-US" sz="2800">
                <a:solidFill>
                  <a:srgbClr val="E40001"/>
                </a:solidFill>
                <a:latin typeface="Montserrat SemiBold"/>
                <a:ea typeface="Montserrat SemiBold"/>
                <a:cs typeface="Montserrat SemiBold"/>
                <a:sym typeface="Montserrat SemiBold"/>
              </a:rPr>
              <a:t>she thought she's not going to be graduate until she was 21 or 22.</a:t>
            </a:r>
            <a:r>
              <a:rPr lang="en-US" sz="2800">
                <a:solidFill>
                  <a:srgbClr val="EA696B"/>
                </a:solidFill>
                <a:latin typeface="Montserrat SemiBold"/>
                <a:ea typeface="Montserrat SemiBold"/>
                <a:cs typeface="Montserrat SemiBold"/>
                <a:sym typeface="Montserrat SemiBold"/>
              </a:rPr>
              <a:t> </a:t>
            </a:r>
            <a:r>
              <a:rPr lang="en-US" sz="2800">
                <a:solidFill>
                  <a:srgbClr val="121212"/>
                </a:solidFill>
                <a:latin typeface="Montserrat SemiBold"/>
                <a:ea typeface="Montserrat SemiBold"/>
                <a:cs typeface="Montserrat SemiBold"/>
                <a:sym typeface="Montserrat SemiBold"/>
              </a:rPr>
              <a:t>Then when we gave her this motivation [that] as soon as you build up your credit, </a:t>
            </a:r>
            <a:r>
              <a:rPr lang="en-US" sz="2800">
                <a:solidFill>
                  <a:srgbClr val="E40001"/>
                </a:solidFill>
                <a:latin typeface="Montserrat SemiBold"/>
                <a:ea typeface="Montserrat SemiBold"/>
                <a:cs typeface="Montserrat SemiBold"/>
                <a:sym typeface="Montserrat SemiBold"/>
              </a:rPr>
              <a:t>we'll give you the classes for juniors so you can graduate with the people in your age</a:t>
            </a:r>
            <a:r>
              <a:rPr lang="en-US" sz="2800">
                <a:solidFill>
                  <a:srgbClr val="121212"/>
                </a:solidFill>
                <a:latin typeface="Montserrat SemiBold"/>
                <a:ea typeface="Montserrat SemiBold"/>
                <a:cs typeface="Montserrat SemiBold"/>
                <a:sym typeface="Montserrat SemiBold"/>
              </a:rPr>
              <a:t>.”</a:t>
            </a:r>
            <a:endParaRPr sz="2800">
              <a:solidFill>
                <a:srgbClr val="121212"/>
              </a:solidFill>
              <a:latin typeface="Montserrat SemiBold"/>
              <a:ea typeface="Montserrat SemiBold"/>
              <a:cs typeface="Montserrat SemiBold"/>
              <a:sym typeface="Montserrat SemiBold"/>
            </a:endParaRPr>
          </a:p>
          <a:p>
            <a:pPr indent="0" lvl="0" marL="0" rtl="0" algn="l">
              <a:spcBef>
                <a:spcPts val="2221"/>
              </a:spcBef>
              <a:spcAft>
                <a:spcPts val="2221"/>
              </a:spcAft>
              <a:buNone/>
            </a:pPr>
            <a:r>
              <a:t/>
            </a:r>
            <a:endParaRPr sz="2800">
              <a:solidFill>
                <a:srgbClr val="D13F00"/>
              </a:solidFill>
              <a:latin typeface="Montserrat Medium"/>
              <a:ea typeface="Montserrat Medium"/>
              <a:cs typeface="Montserrat Medium"/>
              <a:sym typeface="Montserrat Medium"/>
            </a:endParaRPr>
          </a:p>
        </p:txBody>
      </p:sp>
      <p:sp>
        <p:nvSpPr>
          <p:cNvPr id="771" name="Google Shape;771;p51"/>
          <p:cNvSpPr txBox="1"/>
          <p:nvPr/>
        </p:nvSpPr>
        <p:spPr>
          <a:xfrm>
            <a:off x="1419150" y="7794125"/>
            <a:ext cx="15799800" cy="1191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100"/>
              <a:buNone/>
            </a:pPr>
            <a:r>
              <a:rPr lang="en-US" sz="3000">
                <a:solidFill>
                  <a:schemeClr val="dk1"/>
                </a:solidFill>
                <a:latin typeface="Montserrat"/>
                <a:ea typeface="Montserrat"/>
                <a:cs typeface="Montserrat"/>
                <a:sym typeface="Montserrat"/>
              </a:rPr>
              <a:t>Here, a teacher indicates that the school began to motivate a student toward graduation after a behavioral incident (absenteeism). Students may benefit from a proactive approach to outlining graduation pathways. </a:t>
            </a:r>
            <a:endParaRPr sz="3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3000">
              <a:solidFill>
                <a:srgbClr val="595959"/>
              </a:solidFill>
              <a:latin typeface="Montserrat"/>
              <a:ea typeface="Montserrat"/>
              <a:cs typeface="Montserrat"/>
              <a:sym typeface="Montserrat"/>
            </a:endParaRPr>
          </a:p>
          <a:p>
            <a:pPr indent="0" lvl="0" marL="0" marR="0" rtl="0" algn="l">
              <a:lnSpc>
                <a:spcPct val="139958"/>
              </a:lnSpc>
              <a:spcBef>
                <a:spcPts val="1200"/>
              </a:spcBef>
              <a:spcAft>
                <a:spcPts val="0"/>
              </a:spcAft>
              <a:buNone/>
            </a:pPr>
            <a:r>
              <a:t/>
            </a:r>
            <a:endParaRPr sz="2400">
              <a:solidFill>
                <a:schemeClr val="dk1"/>
              </a:solidFill>
              <a:latin typeface="Montserrat"/>
              <a:ea typeface="Montserrat"/>
              <a:cs typeface="Montserrat"/>
              <a:sym typeface="Montserrat"/>
            </a:endParaRPr>
          </a:p>
        </p:txBody>
      </p:sp>
      <p:sp>
        <p:nvSpPr>
          <p:cNvPr id="772" name="Google Shape;772;p51"/>
          <p:cNvSpPr txBox="1"/>
          <p:nvPr/>
        </p:nvSpPr>
        <p:spPr>
          <a:xfrm>
            <a:off x="1070850" y="859525"/>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rPr b="1" lang="en-US" sz="3400">
                <a:solidFill>
                  <a:schemeClr val="dk1"/>
                </a:solidFill>
                <a:latin typeface="Montserrat"/>
                <a:ea typeface="Montserrat"/>
                <a:cs typeface="Montserrat"/>
                <a:sym typeface="Montserrat"/>
              </a:rPr>
              <a:t>Finding 3: </a:t>
            </a:r>
            <a:r>
              <a:rPr b="1" lang="en-US" sz="3400">
                <a:solidFill>
                  <a:schemeClr val="dk1"/>
                </a:solidFill>
                <a:latin typeface="Montserrat"/>
                <a:ea typeface="Montserrat"/>
                <a:cs typeface="Montserrat"/>
                <a:sym typeface="Montserrat"/>
              </a:rPr>
              <a:t>Information Flow – Access to Graduation Resources</a:t>
            </a:r>
            <a:endParaRPr b="1" sz="3400">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t/>
            </a:r>
            <a:endParaRPr b="1" sz="3400">
              <a:solidFill>
                <a:schemeClr val="dk1"/>
              </a:solidFill>
              <a:latin typeface="Montserrat"/>
              <a:ea typeface="Montserrat"/>
              <a:cs typeface="Montserrat"/>
              <a:sym typeface="Montserrat"/>
            </a:endParaRPr>
          </a:p>
        </p:txBody>
      </p:sp>
      <p:sp>
        <p:nvSpPr>
          <p:cNvPr id="773" name="Google Shape;773;p51"/>
          <p:cNvSpPr/>
          <p:nvPr/>
        </p:nvSpPr>
        <p:spPr>
          <a:xfrm flipH="1" rot="10800000">
            <a:off x="1419150" y="7090725"/>
            <a:ext cx="1604100" cy="643500"/>
          </a:xfrm>
          <a:prstGeom prst="rtTriangle">
            <a:avLst/>
          </a:prstGeom>
          <a:solidFill>
            <a:schemeClr val="lt2"/>
          </a:solidFill>
          <a:ln>
            <a:noFill/>
          </a:ln>
        </p:spPr>
        <p:txBody>
          <a:bodyPr anchorCtr="0" anchor="ctr" bIns="152750" lIns="152750" spcFirstLastPara="1" rIns="152750" wrap="square" tIns="152750">
            <a:noAutofit/>
          </a:bodyPr>
          <a:lstStyle/>
          <a:p>
            <a:pPr indent="0" lvl="0" marL="0" rtl="0" algn="ctr">
              <a:spcBef>
                <a:spcPts val="0"/>
              </a:spcBef>
              <a:spcAft>
                <a:spcPts val="0"/>
              </a:spcAft>
              <a:buNone/>
            </a:pPr>
            <a:r>
              <a:t/>
            </a:r>
            <a:endParaRPr sz="2339">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52"/>
          <p:cNvSpPr/>
          <p:nvPr/>
        </p:nvSpPr>
        <p:spPr>
          <a:xfrm rot="-6822816">
            <a:off x="13200304" y="-4264846"/>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2"/>
          <p:cNvSpPr/>
          <p:nvPr/>
        </p:nvSpPr>
        <p:spPr>
          <a:xfrm rot="4258464">
            <a:off x="-3170048" y="7419215"/>
            <a:ext cx="7171635" cy="56902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None/>
            </a:pPr>
            <a:r>
              <a:t/>
            </a:r>
            <a:endParaRPr b="1" sz="2900">
              <a:solidFill>
                <a:srgbClr val="595959"/>
              </a:solidFill>
            </a:endParaRPr>
          </a:p>
        </p:txBody>
      </p:sp>
      <p:sp>
        <p:nvSpPr>
          <p:cNvPr id="780" name="Google Shape;780;p52"/>
          <p:cNvSpPr/>
          <p:nvPr/>
        </p:nvSpPr>
        <p:spPr>
          <a:xfrm>
            <a:off x="604375" y="2494950"/>
            <a:ext cx="17484600" cy="18681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B7B7B7"/>
                </a:solidFill>
                <a:latin typeface="Montserrat"/>
                <a:ea typeface="Montserrat"/>
                <a:cs typeface="Montserrat"/>
                <a:sym typeface="Montserrat"/>
              </a:rPr>
              <a:t>Rules, Norms, &amp; Disciplining</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B7B7B7"/>
                </a:solidFill>
                <a:latin typeface="Montserrat SemiBold"/>
                <a:ea typeface="Montserrat SemiBold"/>
                <a:cs typeface="Montserrat SemiBold"/>
                <a:sym typeface="Montserrat SemiBold"/>
              </a:rPr>
              <a:t>Students shared the ways in which they were socialized and disciplined, both directly and indirectly, through observation and cultural osmosis of the school, including routines, rituals, and norms.</a:t>
            </a:r>
            <a:endParaRPr sz="2400">
              <a:solidFill>
                <a:srgbClr val="B7B7B7"/>
              </a:solidFill>
              <a:latin typeface="Montserrat SemiBold"/>
              <a:ea typeface="Montserrat SemiBold"/>
              <a:cs typeface="Montserrat SemiBold"/>
              <a:sym typeface="Montserrat SemiBold"/>
            </a:endParaRPr>
          </a:p>
        </p:txBody>
      </p:sp>
      <p:sp>
        <p:nvSpPr>
          <p:cNvPr id="781" name="Google Shape;781;p52"/>
          <p:cNvSpPr/>
          <p:nvPr/>
        </p:nvSpPr>
        <p:spPr>
          <a:xfrm>
            <a:off x="604375" y="5114350"/>
            <a:ext cx="17484600" cy="1563000"/>
          </a:xfrm>
          <a:prstGeom prst="roundRect">
            <a:avLst>
              <a:gd fmla="val 9713" name="adj"/>
            </a:avLst>
          </a:prstGeom>
          <a:solidFill>
            <a:srgbClr val="EFEFEF"/>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B7B7B7"/>
                </a:solidFill>
                <a:latin typeface="Montserrat"/>
                <a:ea typeface="Montserrat"/>
                <a:cs typeface="Montserrat"/>
                <a:sym typeface="Montserrat"/>
              </a:rPr>
              <a:t>Informational Flow / Navigating Onboarding Process</a:t>
            </a:r>
            <a:endParaRPr b="1" sz="2700">
              <a:solidFill>
                <a:srgbClr val="B7B7B7"/>
              </a:solidFill>
              <a:latin typeface="Montserrat"/>
              <a:ea typeface="Montserrat"/>
              <a:cs typeface="Montserrat"/>
              <a:sym typeface="Montserrat"/>
            </a:endParaRPr>
          </a:p>
          <a:p>
            <a:pPr indent="0" lvl="0" marL="146839" marR="183870" rtl="0" algn="ctr">
              <a:spcBef>
                <a:spcPts val="0"/>
              </a:spcBef>
              <a:spcAft>
                <a:spcPts val="0"/>
              </a:spcAft>
              <a:buNone/>
            </a:pPr>
            <a:r>
              <a:rPr lang="en-US" sz="2200">
                <a:solidFill>
                  <a:srgbClr val="B7B7B7"/>
                </a:solidFill>
                <a:latin typeface="Montserrat SemiBold"/>
                <a:ea typeface="Montserrat SemiBold"/>
                <a:cs typeface="Montserrat SemiBold"/>
                <a:sym typeface="Montserrat SemiBold"/>
              </a:rPr>
              <a:t>The challenge lies in the distribution of information and resources, which places students in a position where they must inquire about services they may not even know exist.</a:t>
            </a:r>
            <a:endParaRPr sz="2200">
              <a:solidFill>
                <a:srgbClr val="B7B7B7"/>
              </a:solidFill>
              <a:latin typeface="Montserrat SemiBold"/>
              <a:ea typeface="Montserrat SemiBold"/>
              <a:cs typeface="Montserrat SemiBold"/>
              <a:sym typeface="Montserrat SemiBold"/>
            </a:endParaRPr>
          </a:p>
        </p:txBody>
      </p:sp>
      <p:sp>
        <p:nvSpPr>
          <p:cNvPr id="782" name="Google Shape;782;p52"/>
          <p:cNvSpPr/>
          <p:nvPr/>
        </p:nvSpPr>
        <p:spPr>
          <a:xfrm>
            <a:off x="604375" y="7428650"/>
            <a:ext cx="17484600" cy="1563000"/>
          </a:xfrm>
          <a:prstGeom prst="roundRect">
            <a:avLst>
              <a:gd fmla="val 9713" name="adj"/>
            </a:avLst>
          </a:prstGeom>
          <a:solidFill>
            <a:srgbClr val="EDD2BE"/>
          </a:solidFill>
          <a:ln>
            <a:noFill/>
          </a:ln>
        </p:spPr>
        <p:txBody>
          <a:bodyPr anchorCtr="0" anchor="ctr" bIns="117450" lIns="117450" spcFirstLastPara="1" rIns="117450" wrap="square" tIns="117450">
            <a:noAutofit/>
          </a:bodyPr>
          <a:lstStyle/>
          <a:p>
            <a:pPr indent="0" lvl="0" marL="146839" marR="183870" rtl="0" algn="ctr">
              <a:spcBef>
                <a:spcPts val="0"/>
              </a:spcBef>
              <a:spcAft>
                <a:spcPts val="0"/>
              </a:spcAft>
              <a:buNone/>
            </a:pPr>
            <a:r>
              <a:rPr b="1" lang="en-US" sz="2700">
                <a:solidFill>
                  <a:srgbClr val="1E1E1E"/>
                </a:solidFill>
                <a:latin typeface="Montserrat"/>
                <a:ea typeface="Montserrat"/>
                <a:cs typeface="Montserrat"/>
                <a:sym typeface="Montserrat"/>
              </a:rPr>
              <a:t>Sociopolitical Context </a:t>
            </a:r>
            <a:endParaRPr b="1" sz="2700">
              <a:solidFill>
                <a:srgbClr val="1E1E1E"/>
              </a:solidFill>
              <a:latin typeface="Montserrat"/>
              <a:ea typeface="Montserrat"/>
              <a:cs typeface="Montserrat"/>
              <a:sym typeface="Montserrat"/>
            </a:endParaRPr>
          </a:p>
          <a:p>
            <a:pPr indent="0" lvl="0" marL="146839" marR="183870" rtl="0" algn="ctr">
              <a:spcBef>
                <a:spcPts val="0"/>
              </a:spcBef>
              <a:spcAft>
                <a:spcPts val="0"/>
              </a:spcAft>
              <a:buNone/>
            </a:pPr>
            <a:r>
              <a:rPr lang="en-US" sz="2400">
                <a:solidFill>
                  <a:srgbClr val="1E1E1E"/>
                </a:solidFill>
                <a:latin typeface="Montserrat SemiBold"/>
                <a:ea typeface="Montserrat SemiBold"/>
                <a:cs typeface="Montserrat SemiBold"/>
                <a:sym typeface="Montserrat SemiBold"/>
              </a:rPr>
              <a:t>Students navigating external stressors and anxieties around the potential of deportation, global conflict, and family safety.</a:t>
            </a:r>
            <a:endParaRPr i="1" sz="2000">
              <a:solidFill>
                <a:srgbClr val="1E1E1E"/>
              </a:solidFill>
              <a:latin typeface="Montserrat Medium"/>
              <a:ea typeface="Montserrat Medium"/>
              <a:cs typeface="Montserrat Medium"/>
              <a:sym typeface="Montserrat Medium"/>
            </a:endParaRPr>
          </a:p>
        </p:txBody>
      </p:sp>
      <p:sp>
        <p:nvSpPr>
          <p:cNvPr id="783" name="Google Shape;783;p52"/>
          <p:cNvSpPr txBox="1"/>
          <p:nvPr/>
        </p:nvSpPr>
        <p:spPr>
          <a:xfrm>
            <a:off x="694925" y="639325"/>
            <a:ext cx="15232200" cy="1046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en-US" sz="3400">
                <a:solidFill>
                  <a:schemeClr val="dk1"/>
                </a:solidFill>
                <a:latin typeface="Montserrat"/>
                <a:ea typeface="Montserrat"/>
                <a:cs typeface="Montserrat"/>
                <a:sym typeface="Montserrat"/>
              </a:rPr>
              <a:t>Finding 3: Challenges newcomer students faced</a:t>
            </a:r>
            <a:endParaRPr b="1">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t/>
            </a:r>
            <a:endParaRPr b="1" sz="3400">
              <a:solidFill>
                <a:schemeClr val="dk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53"/>
          <p:cNvSpPr txBox="1"/>
          <p:nvPr/>
        </p:nvSpPr>
        <p:spPr>
          <a:xfrm>
            <a:off x="5310625" y="1637500"/>
            <a:ext cx="12312300" cy="49797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1" lang="en-US" sz="2800">
                <a:latin typeface="Montserrat"/>
                <a:ea typeface="Montserrat"/>
                <a:cs typeface="Montserrat"/>
                <a:sym typeface="Montserrat"/>
              </a:rPr>
              <a:t>Sociopolitical context - student stressor (or challenge?) </a:t>
            </a:r>
            <a:endParaRPr b="1" sz="28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1" sz="1800">
              <a:latin typeface="Montserrat"/>
              <a:ea typeface="Montserrat"/>
              <a:cs typeface="Montserrat"/>
              <a:sym typeface="Montserrat"/>
            </a:endParaRPr>
          </a:p>
          <a:p>
            <a:pPr indent="0" lvl="0" marL="0" marR="0" rtl="0" algn="l">
              <a:lnSpc>
                <a:spcPct val="139958"/>
              </a:lnSpc>
              <a:spcBef>
                <a:spcPts val="0"/>
              </a:spcBef>
              <a:spcAft>
                <a:spcPts val="0"/>
              </a:spcAft>
              <a:buNone/>
            </a:pPr>
            <a:r>
              <a:rPr lang="en-US" sz="2400">
                <a:latin typeface="Montserrat"/>
                <a:ea typeface="Montserrat"/>
                <a:cs typeface="Montserrat"/>
                <a:sym typeface="Montserrat"/>
              </a:rPr>
              <a:t>Community members</a:t>
            </a:r>
            <a:r>
              <a:rPr lang="en-US" sz="2400">
                <a:latin typeface="Montserrat"/>
                <a:ea typeface="Montserrat"/>
                <a:cs typeface="Montserrat"/>
                <a:sym typeface="Montserrat"/>
              </a:rPr>
              <a:t> shared that the sociopolitical climate was a major stressor for them. Many students talked about the impacts on their family and home community with the war in Gaza, or the fear in their community of deportation, and what support from MHS looks like. Throughout a students’ interviews, they shared that it feels difficult to manage life, school, friends, etc. when you’re worried about ICE. Multiple interviewees shared frustration with the MHS community on the topic or how they were navigating tensions: </a:t>
            </a:r>
            <a:endParaRPr sz="2400">
              <a:latin typeface="Montserrat"/>
              <a:ea typeface="Montserrat"/>
              <a:cs typeface="Montserrat"/>
              <a:sym typeface="Montserrat"/>
            </a:endParaRPr>
          </a:p>
          <a:p>
            <a:pPr indent="0" lvl="0" marL="0" marR="0" rtl="0" algn="l">
              <a:lnSpc>
                <a:spcPct val="139958"/>
              </a:lnSpc>
              <a:spcBef>
                <a:spcPts val="0"/>
              </a:spcBef>
              <a:spcAft>
                <a:spcPts val="0"/>
              </a:spcAft>
              <a:buNone/>
            </a:pPr>
            <a:r>
              <a:t/>
            </a:r>
            <a:endParaRPr b="0" i="0" sz="2400" u="none" cap="none" strike="noStrike">
              <a:solidFill>
                <a:srgbClr val="000000"/>
              </a:solidFill>
              <a:latin typeface="Montserrat"/>
              <a:ea typeface="Montserrat"/>
              <a:cs typeface="Montserrat"/>
              <a:sym typeface="Montserrat"/>
            </a:endParaRPr>
          </a:p>
        </p:txBody>
      </p:sp>
      <p:sp>
        <p:nvSpPr>
          <p:cNvPr id="789" name="Google Shape;789;p53"/>
          <p:cNvSpPr/>
          <p:nvPr/>
        </p:nvSpPr>
        <p:spPr>
          <a:xfrm rot="4631040">
            <a:off x="-3342497" y="6151083"/>
            <a:ext cx="8431620" cy="6689946"/>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cap="flat" cmpd="sng" w="12700">
            <a:solidFill>
              <a:srgbClr val="FFDA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3"/>
          <p:cNvSpPr/>
          <p:nvPr/>
        </p:nvSpPr>
        <p:spPr>
          <a:xfrm>
            <a:off x="2474575" y="7092175"/>
            <a:ext cx="6870300" cy="2220000"/>
          </a:xfrm>
          <a:prstGeom prst="roundRect">
            <a:avLst>
              <a:gd fmla="val 0" name="adj"/>
            </a:avLst>
          </a:prstGeom>
          <a:solidFill>
            <a:srgbClr val="F8B55E"/>
          </a:solidFill>
          <a:ln>
            <a:noFill/>
          </a:ln>
        </p:spPr>
        <p:txBody>
          <a:bodyPr anchorCtr="0" anchor="ctr" bIns="138550" lIns="138550" spcFirstLastPara="1" rIns="138550" wrap="square" tIns="138550">
            <a:noAutofit/>
          </a:bodyPr>
          <a:lstStyle/>
          <a:p>
            <a:pPr indent="0" lvl="0" marL="0" rtl="0" algn="ctr">
              <a:spcBef>
                <a:spcPts val="0"/>
              </a:spcBef>
              <a:spcAft>
                <a:spcPts val="0"/>
              </a:spcAft>
              <a:buNone/>
            </a:pPr>
            <a:r>
              <a:t/>
            </a:r>
            <a:endParaRPr sz="2121">
              <a:latin typeface="Montserrat"/>
              <a:ea typeface="Montserrat"/>
              <a:cs typeface="Montserrat"/>
              <a:sym typeface="Montserrat"/>
            </a:endParaRPr>
          </a:p>
        </p:txBody>
      </p:sp>
      <p:sp>
        <p:nvSpPr>
          <p:cNvPr id="791" name="Google Shape;791;p53"/>
          <p:cNvSpPr/>
          <p:nvPr/>
        </p:nvSpPr>
        <p:spPr>
          <a:xfrm flipH="1" rot="10800000">
            <a:off x="3318943" y="9228925"/>
            <a:ext cx="1511100" cy="417000"/>
          </a:xfrm>
          <a:prstGeom prst="rtTriangle">
            <a:avLst/>
          </a:prstGeom>
          <a:solidFill>
            <a:srgbClr val="F8B55E"/>
          </a:solidFill>
          <a:ln>
            <a:noFill/>
          </a:ln>
        </p:spPr>
        <p:txBody>
          <a:bodyPr anchorCtr="0" anchor="ctr" bIns="138550" lIns="138550" spcFirstLastPara="1" rIns="138550" wrap="square" tIns="138550">
            <a:noAutofit/>
          </a:bodyPr>
          <a:lstStyle/>
          <a:p>
            <a:pPr indent="0" lvl="0" marL="0" rtl="0" algn="ctr">
              <a:spcBef>
                <a:spcPts val="0"/>
              </a:spcBef>
              <a:spcAft>
                <a:spcPts val="0"/>
              </a:spcAft>
              <a:buNone/>
            </a:pPr>
            <a:r>
              <a:t/>
            </a:r>
            <a:endParaRPr sz="2121">
              <a:latin typeface="Montserrat"/>
              <a:ea typeface="Montserrat"/>
              <a:cs typeface="Montserrat"/>
              <a:sym typeface="Montserrat"/>
            </a:endParaRPr>
          </a:p>
        </p:txBody>
      </p:sp>
      <p:sp>
        <p:nvSpPr>
          <p:cNvPr id="792" name="Google Shape;792;p53"/>
          <p:cNvSpPr txBox="1"/>
          <p:nvPr/>
        </p:nvSpPr>
        <p:spPr>
          <a:xfrm>
            <a:off x="-841600" y="639325"/>
            <a:ext cx="19129500" cy="52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SzPts val="1100"/>
              <a:buNone/>
            </a:pPr>
            <a:r>
              <a:rPr b="1" lang="en-US" sz="3400">
                <a:solidFill>
                  <a:schemeClr val="dk1"/>
                </a:solidFill>
                <a:latin typeface="Montserrat"/>
                <a:ea typeface="Montserrat"/>
                <a:cs typeface="Montserrat"/>
                <a:sym typeface="Montserrat"/>
              </a:rPr>
              <a:t>Finding: What challenges do newcomer students face?</a:t>
            </a:r>
            <a:endParaRPr b="1">
              <a:solidFill>
                <a:schemeClr val="dk1"/>
              </a:solidFill>
              <a:latin typeface="Montserrat"/>
              <a:ea typeface="Montserrat"/>
              <a:cs typeface="Montserrat"/>
              <a:sym typeface="Montserrat"/>
            </a:endParaRPr>
          </a:p>
        </p:txBody>
      </p:sp>
      <p:grpSp>
        <p:nvGrpSpPr>
          <p:cNvPr id="793" name="Google Shape;793;p53"/>
          <p:cNvGrpSpPr/>
          <p:nvPr/>
        </p:nvGrpSpPr>
        <p:grpSpPr>
          <a:xfrm>
            <a:off x="614850" y="2425197"/>
            <a:ext cx="4044329" cy="3884939"/>
            <a:chOff x="3187999" y="50"/>
            <a:chExt cx="4802100" cy="4802149"/>
          </a:xfrm>
        </p:grpSpPr>
        <p:sp>
          <p:nvSpPr>
            <p:cNvPr id="794" name="Google Shape;794;p53"/>
            <p:cNvSpPr/>
            <p:nvPr/>
          </p:nvSpPr>
          <p:spPr>
            <a:xfrm>
              <a:off x="3187999" y="50"/>
              <a:ext cx="4802100" cy="4802100"/>
            </a:xfrm>
            <a:prstGeom prst="ellipse">
              <a:avLst/>
            </a:prstGeom>
            <a:solidFill>
              <a:schemeClr val="lt2"/>
            </a:solidFill>
            <a:ln cap="flat" cmpd="sng" w="15425">
              <a:solidFill>
                <a:schemeClr val="lt2"/>
              </a:solidFill>
              <a:prstDash val="solid"/>
              <a:miter lim="800000"/>
              <a:headEnd len="sm" w="sm" type="none"/>
              <a:tailEnd len="sm" w="sm" type="none"/>
            </a:ln>
          </p:spPr>
          <p:txBody>
            <a:bodyPr anchorCtr="0" anchor="ctr" bIns="73975" lIns="73975" spcFirstLastPara="1" rIns="73975" wrap="square" tIns="73975">
              <a:noAutofit/>
            </a:bodyPr>
            <a:lstStyle/>
            <a:p>
              <a:pPr indent="0" lvl="0" marL="0" rtl="0" algn="l">
                <a:spcBef>
                  <a:spcPts val="0"/>
                </a:spcBef>
                <a:spcAft>
                  <a:spcPts val="0"/>
                </a:spcAft>
                <a:buNone/>
              </a:pPr>
              <a:r>
                <a:t/>
              </a:r>
              <a:endParaRPr sz="986">
                <a:latin typeface="Montserrat"/>
                <a:ea typeface="Montserrat"/>
                <a:cs typeface="Montserrat"/>
                <a:sym typeface="Montserrat"/>
              </a:endParaRPr>
            </a:p>
          </p:txBody>
        </p:sp>
        <p:sp>
          <p:nvSpPr>
            <p:cNvPr id="795" name="Google Shape;795;p53"/>
            <p:cNvSpPr txBox="1"/>
            <p:nvPr/>
          </p:nvSpPr>
          <p:spPr>
            <a:xfrm>
              <a:off x="4688632" y="226659"/>
              <a:ext cx="1800900" cy="480300"/>
            </a:xfrm>
            <a:prstGeom prst="rect">
              <a:avLst/>
            </a:prstGeom>
            <a:noFill/>
            <a:ln>
              <a:noFill/>
            </a:ln>
          </p:spPr>
          <p:txBody>
            <a:bodyPr anchorCtr="0" anchor="ctr" bIns="103575" lIns="103575" spcFirstLastPara="1" rIns="103575" wrap="square" tIns="103575">
              <a:noAutofit/>
            </a:bodyPr>
            <a:lstStyle/>
            <a:p>
              <a:pPr indent="0" lvl="0" marL="0" marR="0" rtl="0" algn="ctr">
                <a:lnSpc>
                  <a:spcPct val="90000"/>
                </a:lnSpc>
                <a:spcBef>
                  <a:spcPts val="0"/>
                </a:spcBef>
                <a:spcAft>
                  <a:spcPts val="0"/>
                </a:spcAft>
                <a:buClr>
                  <a:srgbClr val="000000"/>
                </a:buClr>
                <a:buSzPts val="1456"/>
                <a:buFont typeface="Arial"/>
                <a:buNone/>
              </a:pPr>
              <a:r>
                <a:rPr b="1" lang="en-US" sz="1350">
                  <a:solidFill>
                    <a:schemeClr val="dk1"/>
                  </a:solidFill>
                  <a:latin typeface="Montserrat"/>
                  <a:ea typeface="Montserrat"/>
                  <a:cs typeface="Montserrat"/>
                  <a:sym typeface="Montserrat"/>
                </a:rPr>
                <a:t>Chronosystem</a:t>
              </a:r>
              <a:endParaRPr b="1" sz="1350">
                <a:solidFill>
                  <a:schemeClr val="dk1"/>
                </a:solidFill>
                <a:latin typeface="Montserrat"/>
                <a:ea typeface="Montserrat"/>
                <a:cs typeface="Montserrat"/>
                <a:sym typeface="Montserrat"/>
              </a:endParaRPr>
            </a:p>
          </p:txBody>
        </p:sp>
        <p:sp>
          <p:nvSpPr>
            <p:cNvPr id="796" name="Google Shape;796;p53"/>
            <p:cNvSpPr/>
            <p:nvPr/>
          </p:nvSpPr>
          <p:spPr>
            <a:xfrm>
              <a:off x="3548129" y="720328"/>
              <a:ext cx="4081800" cy="4081800"/>
            </a:xfrm>
            <a:prstGeom prst="ellipse">
              <a:avLst/>
            </a:prstGeom>
            <a:solidFill>
              <a:schemeClr val="accent2"/>
            </a:solidFill>
            <a:ln cap="flat" cmpd="sng" w="15425">
              <a:solidFill>
                <a:srgbClr val="FFFFFF"/>
              </a:solidFill>
              <a:prstDash val="solid"/>
              <a:miter lim="800000"/>
              <a:headEnd len="sm" w="sm" type="none"/>
              <a:tailEnd len="sm" w="sm" type="none"/>
            </a:ln>
          </p:spPr>
          <p:txBody>
            <a:bodyPr anchorCtr="0" anchor="ctr" bIns="73975" lIns="73975" spcFirstLastPara="1" rIns="73975" wrap="square" tIns="73975">
              <a:noAutofit/>
            </a:bodyPr>
            <a:lstStyle/>
            <a:p>
              <a:pPr indent="0" lvl="0" marL="0" rtl="0" algn="l">
                <a:spcBef>
                  <a:spcPts val="0"/>
                </a:spcBef>
                <a:spcAft>
                  <a:spcPts val="0"/>
                </a:spcAft>
                <a:buNone/>
              </a:pPr>
              <a:r>
                <a:t/>
              </a:r>
              <a:endParaRPr sz="1304"/>
            </a:p>
          </p:txBody>
        </p:sp>
        <p:sp>
          <p:nvSpPr>
            <p:cNvPr id="797" name="Google Shape;797;p53"/>
            <p:cNvSpPr txBox="1"/>
            <p:nvPr/>
          </p:nvSpPr>
          <p:spPr>
            <a:xfrm>
              <a:off x="4708895" y="955072"/>
              <a:ext cx="1760400" cy="469500"/>
            </a:xfrm>
            <a:prstGeom prst="rect">
              <a:avLst/>
            </a:prstGeom>
            <a:noFill/>
            <a:ln>
              <a:noFill/>
            </a:ln>
          </p:spPr>
          <p:txBody>
            <a:bodyPr anchorCtr="0" anchor="ctr" bIns="103575" lIns="103575" spcFirstLastPara="1" rIns="103575" wrap="square" tIns="103575">
              <a:noAutofit/>
            </a:bodyPr>
            <a:lstStyle/>
            <a:p>
              <a:pPr indent="0" lvl="0" marL="0" marR="0" rtl="0" algn="ctr">
                <a:lnSpc>
                  <a:spcPct val="90000"/>
                </a:lnSpc>
                <a:spcBef>
                  <a:spcPts val="0"/>
                </a:spcBef>
                <a:spcAft>
                  <a:spcPts val="0"/>
                </a:spcAft>
                <a:buClr>
                  <a:srgbClr val="000000"/>
                </a:buClr>
                <a:buSzPts val="1456"/>
                <a:buFont typeface="Arial"/>
                <a:buNone/>
              </a:pPr>
              <a:r>
                <a:rPr b="1" lang="en-US" sz="1368">
                  <a:latin typeface="Montserrat"/>
                  <a:ea typeface="Montserrat"/>
                  <a:cs typeface="Montserrat"/>
                  <a:sym typeface="Montserrat"/>
                </a:rPr>
                <a:t>Macrosystem</a:t>
              </a:r>
              <a:endParaRPr sz="1045">
                <a:latin typeface="Montserrat"/>
                <a:ea typeface="Montserrat"/>
                <a:cs typeface="Montserrat"/>
                <a:sym typeface="Montserrat"/>
              </a:endParaRPr>
            </a:p>
          </p:txBody>
        </p:sp>
        <p:sp>
          <p:nvSpPr>
            <p:cNvPr id="798" name="Google Shape;798;p53"/>
            <p:cNvSpPr/>
            <p:nvPr/>
          </p:nvSpPr>
          <p:spPr>
            <a:xfrm>
              <a:off x="3908318" y="1397381"/>
              <a:ext cx="3361500" cy="3361500"/>
            </a:xfrm>
            <a:prstGeom prst="ellipse">
              <a:avLst/>
            </a:prstGeom>
            <a:solidFill>
              <a:schemeClr val="lt2"/>
            </a:solidFill>
            <a:ln cap="flat" cmpd="sng" w="15425">
              <a:solidFill>
                <a:srgbClr val="FFFFFF"/>
              </a:solidFill>
              <a:prstDash val="solid"/>
              <a:miter lim="800000"/>
              <a:headEnd len="sm" w="sm" type="none"/>
              <a:tailEnd len="sm" w="sm" type="none"/>
            </a:ln>
          </p:spPr>
          <p:txBody>
            <a:bodyPr anchorCtr="0" anchor="ctr" bIns="73975" lIns="73975" spcFirstLastPara="1" rIns="73975" wrap="square" tIns="73975">
              <a:noAutofit/>
            </a:bodyPr>
            <a:lstStyle/>
            <a:p>
              <a:pPr indent="0" lvl="0" marL="0" rtl="0" algn="l">
                <a:spcBef>
                  <a:spcPts val="0"/>
                </a:spcBef>
                <a:spcAft>
                  <a:spcPts val="0"/>
                </a:spcAft>
                <a:buNone/>
              </a:pPr>
              <a:r>
                <a:t/>
              </a:r>
              <a:endParaRPr sz="1304"/>
            </a:p>
          </p:txBody>
        </p:sp>
        <p:sp>
          <p:nvSpPr>
            <p:cNvPr id="799" name="Google Shape;799;p53"/>
            <p:cNvSpPr txBox="1"/>
            <p:nvPr/>
          </p:nvSpPr>
          <p:spPr>
            <a:xfrm>
              <a:off x="4719312" y="1679688"/>
              <a:ext cx="1739700" cy="463800"/>
            </a:xfrm>
            <a:prstGeom prst="rect">
              <a:avLst/>
            </a:prstGeom>
            <a:noFill/>
            <a:ln>
              <a:noFill/>
            </a:ln>
          </p:spPr>
          <p:txBody>
            <a:bodyPr anchorCtr="0" anchor="ctr" bIns="103575" lIns="103575" spcFirstLastPara="1" rIns="103575" wrap="square" tIns="103575">
              <a:noAutofit/>
            </a:bodyPr>
            <a:lstStyle/>
            <a:p>
              <a:pPr indent="0" lvl="0" marL="0" marR="0" rtl="0" algn="ctr">
                <a:lnSpc>
                  <a:spcPct val="90000"/>
                </a:lnSpc>
                <a:spcBef>
                  <a:spcPts val="0"/>
                </a:spcBef>
                <a:spcAft>
                  <a:spcPts val="0"/>
                </a:spcAft>
                <a:buClr>
                  <a:srgbClr val="000000"/>
                </a:buClr>
                <a:buSzPts val="1456"/>
                <a:buFont typeface="Arial"/>
                <a:buNone/>
              </a:pPr>
              <a:r>
                <a:rPr b="1" lang="en-US" sz="1350">
                  <a:latin typeface="Montserrat"/>
                  <a:ea typeface="Montserrat"/>
                  <a:cs typeface="Montserrat"/>
                  <a:sym typeface="Montserrat"/>
                </a:rPr>
                <a:t>Exosystem</a:t>
              </a:r>
              <a:endParaRPr b="1" sz="1350">
                <a:solidFill>
                  <a:srgbClr val="000000"/>
                </a:solidFill>
                <a:latin typeface="Montserrat"/>
                <a:ea typeface="Montserrat"/>
                <a:cs typeface="Montserrat"/>
                <a:sym typeface="Montserrat"/>
              </a:endParaRPr>
            </a:p>
          </p:txBody>
        </p:sp>
        <p:sp>
          <p:nvSpPr>
            <p:cNvPr id="800" name="Google Shape;800;p53"/>
            <p:cNvSpPr/>
            <p:nvPr/>
          </p:nvSpPr>
          <p:spPr>
            <a:xfrm>
              <a:off x="4268457" y="2144234"/>
              <a:ext cx="2641200" cy="2641200"/>
            </a:xfrm>
            <a:prstGeom prst="ellipse">
              <a:avLst/>
            </a:prstGeom>
            <a:solidFill>
              <a:schemeClr val="lt2"/>
            </a:solidFill>
            <a:ln cap="flat" cmpd="sng" w="15425">
              <a:solidFill>
                <a:srgbClr val="FFFFFF"/>
              </a:solidFill>
              <a:prstDash val="solid"/>
              <a:miter lim="800000"/>
              <a:headEnd len="sm" w="sm" type="none"/>
              <a:tailEnd len="sm" w="sm" type="none"/>
            </a:ln>
          </p:spPr>
          <p:txBody>
            <a:bodyPr anchorCtr="0" anchor="ctr" bIns="73975" lIns="73975" spcFirstLastPara="1" rIns="73975" wrap="square" tIns="73975">
              <a:noAutofit/>
            </a:bodyPr>
            <a:lstStyle/>
            <a:p>
              <a:pPr indent="0" lvl="0" marL="0" rtl="0" algn="l">
                <a:spcBef>
                  <a:spcPts val="0"/>
                </a:spcBef>
                <a:spcAft>
                  <a:spcPts val="0"/>
                </a:spcAft>
                <a:buNone/>
              </a:pPr>
              <a:r>
                <a:t/>
              </a:r>
              <a:endParaRPr sz="1304"/>
            </a:p>
          </p:txBody>
        </p:sp>
        <p:sp>
          <p:nvSpPr>
            <p:cNvPr id="801" name="Google Shape;801;p53"/>
            <p:cNvSpPr txBox="1"/>
            <p:nvPr/>
          </p:nvSpPr>
          <p:spPr>
            <a:xfrm>
              <a:off x="4708970" y="2234509"/>
              <a:ext cx="1760400" cy="646800"/>
            </a:xfrm>
            <a:prstGeom prst="rect">
              <a:avLst/>
            </a:prstGeom>
            <a:noFill/>
            <a:ln>
              <a:noFill/>
            </a:ln>
          </p:spPr>
          <p:txBody>
            <a:bodyPr anchorCtr="0" anchor="ctr" bIns="92050" lIns="92050" spcFirstLastPara="1" rIns="92050" wrap="square" tIns="92050">
              <a:noAutofit/>
            </a:bodyPr>
            <a:lstStyle/>
            <a:p>
              <a:pPr indent="0" lvl="0" marL="0" marR="0" rtl="0" algn="ctr">
                <a:lnSpc>
                  <a:spcPct val="90000"/>
                </a:lnSpc>
                <a:spcBef>
                  <a:spcPts val="0"/>
                </a:spcBef>
                <a:spcAft>
                  <a:spcPts val="0"/>
                </a:spcAft>
                <a:buClr>
                  <a:srgbClr val="000000"/>
                </a:buClr>
                <a:buSzPts val="1294"/>
                <a:buFont typeface="Arial"/>
                <a:buNone/>
              </a:pPr>
              <a:r>
                <a:rPr b="1" lang="en-US" sz="1350">
                  <a:latin typeface="Montserrat"/>
                  <a:ea typeface="Montserrat"/>
                  <a:cs typeface="Montserrat"/>
                  <a:sym typeface="Montserrat"/>
                </a:rPr>
                <a:t>Mesosystem</a:t>
              </a:r>
              <a:endParaRPr b="1" sz="1350">
                <a:solidFill>
                  <a:srgbClr val="000000"/>
                </a:solidFill>
                <a:latin typeface="Montserrat"/>
                <a:ea typeface="Montserrat"/>
                <a:cs typeface="Montserrat"/>
                <a:sym typeface="Montserrat"/>
              </a:endParaRPr>
            </a:p>
          </p:txBody>
        </p:sp>
        <p:sp>
          <p:nvSpPr>
            <p:cNvPr id="802" name="Google Shape;802;p53"/>
            <p:cNvSpPr/>
            <p:nvPr/>
          </p:nvSpPr>
          <p:spPr>
            <a:xfrm>
              <a:off x="4628621" y="2881299"/>
              <a:ext cx="1920900" cy="1920900"/>
            </a:xfrm>
            <a:prstGeom prst="ellipse">
              <a:avLst/>
            </a:prstGeom>
            <a:solidFill>
              <a:schemeClr val="lt2"/>
            </a:solidFill>
            <a:ln cap="flat" cmpd="sng" w="15425">
              <a:solidFill>
                <a:srgbClr val="FFFFFF"/>
              </a:solidFill>
              <a:prstDash val="solid"/>
              <a:miter lim="800000"/>
              <a:headEnd len="sm" w="sm" type="none"/>
              <a:tailEnd len="sm" w="sm" type="none"/>
            </a:ln>
          </p:spPr>
          <p:txBody>
            <a:bodyPr anchorCtr="0" anchor="ctr" bIns="73975" lIns="73975" spcFirstLastPara="1" rIns="73975" wrap="square" tIns="73975">
              <a:noAutofit/>
            </a:bodyPr>
            <a:lstStyle/>
            <a:p>
              <a:pPr indent="0" lvl="0" marL="0" rtl="0" algn="l">
                <a:spcBef>
                  <a:spcPts val="0"/>
                </a:spcBef>
                <a:spcAft>
                  <a:spcPts val="0"/>
                </a:spcAft>
                <a:buNone/>
              </a:pPr>
              <a:r>
                <a:t/>
              </a:r>
              <a:endParaRPr sz="1304"/>
            </a:p>
          </p:txBody>
        </p:sp>
        <p:sp>
          <p:nvSpPr>
            <p:cNvPr id="803" name="Google Shape;803;p53"/>
            <p:cNvSpPr txBox="1"/>
            <p:nvPr/>
          </p:nvSpPr>
          <p:spPr>
            <a:xfrm>
              <a:off x="4769266" y="3116232"/>
              <a:ext cx="1639800" cy="1007700"/>
            </a:xfrm>
            <a:prstGeom prst="rect">
              <a:avLst/>
            </a:prstGeom>
            <a:noFill/>
            <a:ln>
              <a:noFill/>
            </a:ln>
          </p:spPr>
          <p:txBody>
            <a:bodyPr anchorCtr="0" anchor="ctr" bIns="80525" lIns="80525" spcFirstLastPara="1" rIns="80525" wrap="square" tIns="80525">
              <a:noAutofit/>
            </a:bodyPr>
            <a:lstStyle/>
            <a:p>
              <a:pPr indent="0" lvl="0" marL="0" marR="0" rtl="0" algn="ctr">
                <a:lnSpc>
                  <a:spcPct val="90000"/>
                </a:lnSpc>
                <a:spcBef>
                  <a:spcPts val="0"/>
                </a:spcBef>
                <a:spcAft>
                  <a:spcPts val="0"/>
                </a:spcAft>
                <a:buClr>
                  <a:srgbClr val="000000"/>
                </a:buClr>
                <a:buSzPts val="1133"/>
                <a:buFont typeface="Arial"/>
                <a:buNone/>
              </a:pPr>
              <a:r>
                <a:rPr b="1" lang="en-US" sz="1350">
                  <a:latin typeface="Montserrat"/>
                  <a:ea typeface="Montserrat"/>
                  <a:cs typeface="Montserrat"/>
                  <a:sym typeface="Montserrat"/>
                </a:rPr>
                <a:t>Microsystem</a:t>
              </a:r>
              <a:endParaRPr b="1" sz="1350">
                <a:solidFill>
                  <a:srgbClr val="000000"/>
                </a:solidFill>
                <a:latin typeface="Montserrat"/>
                <a:ea typeface="Montserrat"/>
                <a:cs typeface="Montserrat"/>
                <a:sym typeface="Montserrat"/>
              </a:endParaRPr>
            </a:p>
          </p:txBody>
        </p:sp>
      </p:grpSp>
      <p:sp>
        <p:nvSpPr>
          <p:cNvPr id="804" name="Google Shape;804;p53"/>
          <p:cNvSpPr/>
          <p:nvPr/>
        </p:nvSpPr>
        <p:spPr>
          <a:xfrm flipH="1">
            <a:off x="9721275" y="6846375"/>
            <a:ext cx="8232600" cy="3083400"/>
          </a:xfrm>
          <a:prstGeom prst="roundRect">
            <a:avLst>
              <a:gd fmla="val 0" name="adj"/>
            </a:avLst>
          </a:prstGeom>
          <a:solidFill>
            <a:schemeClr val="accent3"/>
          </a:solidFill>
          <a:ln>
            <a:noFill/>
          </a:ln>
        </p:spPr>
        <p:txBody>
          <a:bodyPr anchorCtr="0" anchor="ctr" bIns="136675" lIns="136675" spcFirstLastPara="1" rIns="136675" wrap="square" tIns="136675">
            <a:noAutofit/>
          </a:bodyPr>
          <a:lstStyle/>
          <a:p>
            <a:pPr indent="0" lvl="0" marL="0" rtl="0" algn="ctr">
              <a:spcBef>
                <a:spcPts val="0"/>
              </a:spcBef>
              <a:spcAft>
                <a:spcPts val="0"/>
              </a:spcAft>
              <a:buNone/>
            </a:pPr>
            <a:r>
              <a:t/>
            </a:r>
            <a:endParaRPr sz="2075">
              <a:latin typeface="Montserrat"/>
              <a:ea typeface="Montserrat"/>
              <a:cs typeface="Montserrat"/>
              <a:sym typeface="Montserrat"/>
            </a:endParaRPr>
          </a:p>
        </p:txBody>
      </p:sp>
      <p:sp>
        <p:nvSpPr>
          <p:cNvPr id="805" name="Google Shape;805;p53"/>
          <p:cNvSpPr/>
          <p:nvPr/>
        </p:nvSpPr>
        <p:spPr>
          <a:xfrm rot="10800000">
            <a:off x="15735600" y="9712493"/>
            <a:ext cx="1712100" cy="574500"/>
          </a:xfrm>
          <a:prstGeom prst="rtTriangle">
            <a:avLst/>
          </a:prstGeom>
          <a:solidFill>
            <a:schemeClr val="accent3"/>
          </a:solidFill>
          <a:ln>
            <a:noFill/>
          </a:ln>
        </p:spPr>
        <p:txBody>
          <a:bodyPr anchorCtr="0" anchor="ctr" bIns="136675" lIns="136675" spcFirstLastPara="1" rIns="136675" wrap="square" tIns="136675">
            <a:noAutofit/>
          </a:bodyPr>
          <a:lstStyle/>
          <a:p>
            <a:pPr indent="0" lvl="0" marL="0" rtl="0" algn="ctr">
              <a:spcBef>
                <a:spcPts val="0"/>
              </a:spcBef>
              <a:spcAft>
                <a:spcPts val="0"/>
              </a:spcAft>
              <a:buNone/>
            </a:pPr>
            <a:r>
              <a:t/>
            </a:r>
            <a:endParaRPr sz="2075">
              <a:latin typeface="Montserrat"/>
              <a:ea typeface="Montserrat"/>
              <a:cs typeface="Montserrat"/>
              <a:sym typeface="Montserrat"/>
            </a:endParaRPr>
          </a:p>
        </p:txBody>
      </p:sp>
      <p:sp>
        <p:nvSpPr>
          <p:cNvPr id="806" name="Google Shape;806;p53"/>
          <p:cNvSpPr txBox="1"/>
          <p:nvPr/>
        </p:nvSpPr>
        <p:spPr>
          <a:xfrm>
            <a:off x="9721275" y="7000825"/>
            <a:ext cx="8232600" cy="2760000"/>
          </a:xfrm>
          <a:prstGeom prst="rect">
            <a:avLst/>
          </a:prstGeom>
          <a:noFill/>
          <a:ln>
            <a:noFill/>
          </a:ln>
        </p:spPr>
        <p:txBody>
          <a:bodyPr anchorCtr="0" anchor="t" bIns="86250" lIns="86250" spcFirstLastPara="1" rIns="86250" wrap="square" tIns="86250">
            <a:spAutoFit/>
          </a:bodyPr>
          <a:lstStyle/>
          <a:p>
            <a:pPr indent="0" lvl="0" marL="0" rtl="0" algn="ctr">
              <a:spcBef>
                <a:spcPts val="0"/>
              </a:spcBef>
              <a:spcAft>
                <a:spcPts val="0"/>
              </a:spcAft>
              <a:buNone/>
            </a:pPr>
            <a:r>
              <a:rPr b="1" lang="en-US" sz="2400">
                <a:solidFill>
                  <a:schemeClr val="dk1"/>
                </a:solidFill>
                <a:latin typeface="Montserrat"/>
                <a:ea typeface="Montserrat"/>
                <a:cs typeface="Montserrat"/>
                <a:sym typeface="Montserrat"/>
              </a:rPr>
              <a:t>Teacher: </a:t>
            </a:r>
            <a:r>
              <a:rPr b="1" lang="en-US" sz="2400">
                <a:solidFill>
                  <a:schemeClr val="dk1"/>
                </a:solidFill>
                <a:latin typeface="Montserrat"/>
                <a:ea typeface="Montserrat"/>
                <a:cs typeface="Montserrat"/>
                <a:sym typeface="Montserrat"/>
              </a:rPr>
              <a:t>"It's like, what is going to happen to me next year? … some of the things that's happening right now in the country that you're supposed to be free, you're supposed to be living. It's almost the same things that happen when you live in your country and things that happen, that you have to move out of your country."</a:t>
            </a:r>
            <a:endParaRPr b="1" sz="2400">
              <a:solidFill>
                <a:schemeClr val="dk1"/>
              </a:solidFill>
              <a:latin typeface="Montserrat"/>
              <a:ea typeface="Montserrat"/>
              <a:cs typeface="Montserrat"/>
              <a:sym typeface="Montserrat"/>
            </a:endParaRPr>
          </a:p>
        </p:txBody>
      </p:sp>
      <p:sp>
        <p:nvSpPr>
          <p:cNvPr id="807" name="Google Shape;807;p53"/>
          <p:cNvSpPr txBox="1"/>
          <p:nvPr/>
        </p:nvSpPr>
        <p:spPr>
          <a:xfrm>
            <a:off x="2635025" y="7312525"/>
            <a:ext cx="6297300" cy="2136600"/>
          </a:xfrm>
          <a:prstGeom prst="rect">
            <a:avLst/>
          </a:prstGeom>
          <a:noFill/>
          <a:ln>
            <a:noFill/>
          </a:ln>
        </p:spPr>
        <p:txBody>
          <a:bodyPr anchorCtr="0" anchor="ctr" bIns="305525" lIns="152750" spcFirstLastPara="1" rIns="152750" wrap="square" tIns="305525">
            <a:noAutofit/>
          </a:bodyPr>
          <a:lstStyle/>
          <a:p>
            <a:pPr indent="0" lvl="0" marL="0" rtl="0" algn="ctr">
              <a:lnSpc>
                <a:spcPct val="80000"/>
              </a:lnSpc>
              <a:spcBef>
                <a:spcPts val="0"/>
              </a:spcBef>
              <a:spcAft>
                <a:spcPts val="0"/>
              </a:spcAft>
              <a:buSzPts val="935"/>
              <a:buNone/>
            </a:pPr>
            <a:r>
              <a:rPr b="1" lang="en-US" sz="2400">
                <a:solidFill>
                  <a:schemeClr val="dk1"/>
                </a:solidFill>
                <a:latin typeface="Montserrat"/>
                <a:ea typeface="Montserrat"/>
                <a:cs typeface="Montserrat"/>
                <a:sym typeface="Montserrat"/>
              </a:rPr>
              <a:t>Student: </a:t>
            </a:r>
            <a:r>
              <a:rPr b="1" lang="en-US" sz="2400">
                <a:solidFill>
                  <a:schemeClr val="dk1"/>
                </a:solidFill>
                <a:latin typeface="Montserrat"/>
                <a:ea typeface="Montserrat"/>
                <a:cs typeface="Montserrat"/>
                <a:sym typeface="Montserrat"/>
              </a:rPr>
              <a:t>“Honestly? I feel too much. A little stressed. Uncomfortable about what's going on and how students in schools are taking it as a joke or something.” </a:t>
            </a:r>
            <a:endParaRPr b="1" sz="2400">
              <a:solidFill>
                <a:schemeClr val="dk1"/>
              </a:solidFill>
              <a:latin typeface="Montserrat"/>
              <a:ea typeface="Montserrat"/>
              <a:cs typeface="Montserrat"/>
              <a:sym typeface="Montserrat"/>
            </a:endParaRPr>
          </a:p>
          <a:p>
            <a:pPr indent="-122217" lvl="0" marL="122217" rtl="0" algn="ctr">
              <a:lnSpc>
                <a:spcPct val="95000"/>
              </a:lnSpc>
              <a:spcBef>
                <a:spcPts val="0"/>
              </a:spcBef>
              <a:spcAft>
                <a:spcPts val="0"/>
              </a:spcAft>
              <a:buSzPts val="508"/>
              <a:buNone/>
            </a:pPr>
            <a:r>
              <a:t/>
            </a:r>
            <a:endParaRPr sz="2307">
              <a:solidFill>
                <a:srgbClr val="031C00"/>
              </a:solidFill>
              <a:latin typeface="Montserrat Medium"/>
              <a:ea typeface="Montserrat Medium"/>
              <a:cs typeface="Montserrat Medium"/>
              <a:sym typeface="Montserrat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C"/>
        </a:solidFill>
      </p:bgPr>
    </p:bg>
    <p:spTree>
      <p:nvGrpSpPr>
        <p:cNvPr id="811" name="Shape 811"/>
        <p:cNvGrpSpPr/>
        <p:nvPr/>
      </p:nvGrpSpPr>
      <p:grpSpPr>
        <a:xfrm>
          <a:off x="0" y="0"/>
          <a:ext cx="0" cy="0"/>
          <a:chOff x="0" y="0"/>
          <a:chExt cx="0" cy="0"/>
        </a:xfrm>
      </p:grpSpPr>
      <p:sp>
        <p:nvSpPr>
          <p:cNvPr id="812" name="Google Shape;812;p54"/>
          <p:cNvSpPr/>
          <p:nvPr/>
        </p:nvSpPr>
        <p:spPr>
          <a:xfrm rot="2700000">
            <a:off x="-815819" y="8706543"/>
            <a:ext cx="6750302" cy="53559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54"/>
          <p:cNvSpPr/>
          <p:nvPr/>
        </p:nvSpPr>
        <p:spPr>
          <a:xfrm rot="-1394170">
            <a:off x="12041964" y="7363652"/>
            <a:ext cx="2372442" cy="2970194"/>
          </a:xfrm>
          <a:custGeom>
            <a:rect b="b" l="l" r="r" t="t"/>
            <a:pathLst>
              <a:path extrusionOk="0" h="2966599" w="2369571">
                <a:moveTo>
                  <a:pt x="0" y="0"/>
                </a:moveTo>
                <a:lnTo>
                  <a:pt x="2369570" y="0"/>
                </a:lnTo>
                <a:lnTo>
                  <a:pt x="2369570" y="2966599"/>
                </a:lnTo>
                <a:lnTo>
                  <a:pt x="0" y="2966599"/>
                </a:lnTo>
                <a:lnTo>
                  <a:pt x="0" y="0"/>
                </a:lnTo>
                <a:close/>
              </a:path>
            </a:pathLst>
          </a:custGeom>
          <a:blipFill rotWithShape="1">
            <a:blip r:embed="rId3">
              <a:alphaModFix/>
            </a:blip>
            <a:stretch>
              <a:fillRect b="0" l="0" r="0" t="0"/>
            </a:stretch>
          </a:blipFill>
          <a:ln>
            <a:noFill/>
          </a:ln>
        </p:spPr>
      </p:sp>
      <p:sp>
        <p:nvSpPr>
          <p:cNvPr id="814" name="Google Shape;814;p54"/>
          <p:cNvSpPr/>
          <p:nvPr/>
        </p:nvSpPr>
        <p:spPr>
          <a:xfrm rot="-904748">
            <a:off x="4471965" y="7347175"/>
            <a:ext cx="2030563" cy="3000366"/>
          </a:xfrm>
          <a:custGeom>
            <a:rect b="b" l="l" r="r" t="t"/>
            <a:pathLst>
              <a:path extrusionOk="0" h="3002130" w="2031757">
                <a:moveTo>
                  <a:pt x="0" y="0"/>
                </a:moveTo>
                <a:lnTo>
                  <a:pt x="2031757" y="0"/>
                </a:lnTo>
                <a:lnTo>
                  <a:pt x="2031757" y="3002131"/>
                </a:lnTo>
                <a:lnTo>
                  <a:pt x="0" y="3002131"/>
                </a:lnTo>
                <a:lnTo>
                  <a:pt x="0" y="0"/>
                </a:lnTo>
                <a:close/>
              </a:path>
            </a:pathLst>
          </a:custGeom>
          <a:blipFill rotWithShape="1">
            <a:blip r:embed="rId4">
              <a:alphaModFix/>
            </a:blip>
            <a:stretch>
              <a:fillRect b="-17949" l="0" r="0" t="0"/>
            </a:stretch>
          </a:blipFill>
          <a:ln>
            <a:noFill/>
          </a:ln>
        </p:spPr>
      </p:sp>
      <p:sp>
        <p:nvSpPr>
          <p:cNvPr id="815" name="Google Shape;815;p54"/>
          <p:cNvSpPr/>
          <p:nvPr/>
        </p:nvSpPr>
        <p:spPr>
          <a:xfrm rot="-789997">
            <a:off x="-430190" y="7033884"/>
            <a:ext cx="2912355" cy="2580082"/>
          </a:xfrm>
          <a:custGeom>
            <a:rect b="b" l="l" r="r" t="t"/>
            <a:pathLst>
              <a:path extrusionOk="0" h="2583297" w="2915984">
                <a:moveTo>
                  <a:pt x="0" y="0"/>
                </a:moveTo>
                <a:lnTo>
                  <a:pt x="2915984" y="0"/>
                </a:lnTo>
                <a:lnTo>
                  <a:pt x="2915984" y="2583296"/>
                </a:lnTo>
                <a:lnTo>
                  <a:pt x="0" y="2583296"/>
                </a:lnTo>
                <a:lnTo>
                  <a:pt x="0" y="0"/>
                </a:lnTo>
                <a:close/>
              </a:path>
            </a:pathLst>
          </a:custGeom>
          <a:blipFill rotWithShape="1">
            <a:blip r:embed="rId5">
              <a:alphaModFix/>
            </a:blip>
            <a:stretch>
              <a:fillRect b="0" l="-8199" r="0" t="0"/>
            </a:stretch>
          </a:blipFill>
          <a:ln>
            <a:noFill/>
          </a:ln>
        </p:spPr>
      </p:sp>
      <p:sp>
        <p:nvSpPr>
          <p:cNvPr id="816" name="Google Shape;816;p54"/>
          <p:cNvSpPr/>
          <p:nvPr/>
        </p:nvSpPr>
        <p:spPr>
          <a:xfrm rot="983857">
            <a:off x="6755191" y="7204784"/>
            <a:ext cx="2141241" cy="3372032"/>
          </a:xfrm>
          <a:custGeom>
            <a:rect b="b" l="l" r="r" t="t"/>
            <a:pathLst>
              <a:path extrusionOk="0" h="3369664" w="2139737">
                <a:moveTo>
                  <a:pt x="0" y="0"/>
                </a:moveTo>
                <a:lnTo>
                  <a:pt x="2139736" y="0"/>
                </a:lnTo>
                <a:lnTo>
                  <a:pt x="2139736" y="3369665"/>
                </a:lnTo>
                <a:lnTo>
                  <a:pt x="0" y="3369665"/>
                </a:lnTo>
                <a:lnTo>
                  <a:pt x="0" y="0"/>
                </a:lnTo>
                <a:close/>
              </a:path>
            </a:pathLst>
          </a:custGeom>
          <a:blipFill rotWithShape="1">
            <a:blip r:embed="rId6">
              <a:alphaModFix/>
            </a:blip>
            <a:stretch>
              <a:fillRect b="0" l="0" r="0" t="0"/>
            </a:stretch>
          </a:blipFill>
          <a:ln>
            <a:noFill/>
          </a:ln>
        </p:spPr>
      </p:sp>
      <p:sp>
        <p:nvSpPr>
          <p:cNvPr id="817" name="Google Shape;817;p54"/>
          <p:cNvSpPr/>
          <p:nvPr/>
        </p:nvSpPr>
        <p:spPr>
          <a:xfrm flipH="1">
            <a:off x="1824957" y="7951466"/>
            <a:ext cx="2186915" cy="2985550"/>
          </a:xfrm>
          <a:custGeom>
            <a:rect b="b" l="l" r="r" t="t"/>
            <a:pathLst>
              <a:path extrusionOk="0" h="2985550" w="2186915">
                <a:moveTo>
                  <a:pt x="2186915" y="0"/>
                </a:moveTo>
                <a:lnTo>
                  <a:pt x="0" y="0"/>
                </a:lnTo>
                <a:lnTo>
                  <a:pt x="0" y="2985550"/>
                </a:lnTo>
                <a:lnTo>
                  <a:pt x="2186915" y="2985550"/>
                </a:lnTo>
                <a:lnTo>
                  <a:pt x="2186915" y="0"/>
                </a:lnTo>
                <a:close/>
              </a:path>
            </a:pathLst>
          </a:custGeom>
          <a:blipFill rotWithShape="1">
            <a:blip r:embed="rId7">
              <a:alphaModFix/>
            </a:blip>
            <a:stretch>
              <a:fillRect b="0" l="0" r="0" t="0"/>
            </a:stretch>
          </a:blipFill>
          <a:ln>
            <a:noFill/>
          </a:ln>
        </p:spPr>
      </p:sp>
      <p:sp>
        <p:nvSpPr>
          <p:cNvPr id="818" name="Google Shape;818;p54"/>
          <p:cNvSpPr/>
          <p:nvPr/>
        </p:nvSpPr>
        <p:spPr>
          <a:xfrm rot="815090">
            <a:off x="9479216" y="7607097"/>
            <a:ext cx="1964552" cy="2762112"/>
          </a:xfrm>
          <a:custGeom>
            <a:rect b="b" l="l" r="r" t="t"/>
            <a:pathLst>
              <a:path extrusionOk="0" h="2760758" w="1963589">
                <a:moveTo>
                  <a:pt x="0" y="0"/>
                </a:moveTo>
                <a:lnTo>
                  <a:pt x="1963590" y="0"/>
                </a:lnTo>
                <a:lnTo>
                  <a:pt x="1963590" y="2760758"/>
                </a:lnTo>
                <a:lnTo>
                  <a:pt x="0" y="2760758"/>
                </a:lnTo>
                <a:lnTo>
                  <a:pt x="0" y="0"/>
                </a:lnTo>
                <a:close/>
              </a:path>
            </a:pathLst>
          </a:custGeom>
          <a:blipFill rotWithShape="1">
            <a:blip r:embed="rId8">
              <a:alphaModFix/>
            </a:blip>
            <a:stretch>
              <a:fillRect b="0" l="0" r="0" t="0"/>
            </a:stretch>
          </a:blipFill>
          <a:ln>
            <a:noFill/>
          </a:ln>
        </p:spPr>
      </p:sp>
      <p:sp>
        <p:nvSpPr>
          <p:cNvPr id="819" name="Google Shape;819;p54"/>
          <p:cNvSpPr/>
          <p:nvPr/>
        </p:nvSpPr>
        <p:spPr>
          <a:xfrm rot="474430">
            <a:off x="14559863" y="7689894"/>
            <a:ext cx="1653889" cy="2907937"/>
          </a:xfrm>
          <a:custGeom>
            <a:rect b="b" l="l" r="r" t="t"/>
            <a:pathLst>
              <a:path extrusionOk="0" h="2909383" w="1654711">
                <a:moveTo>
                  <a:pt x="0" y="0"/>
                </a:moveTo>
                <a:lnTo>
                  <a:pt x="1654711" y="0"/>
                </a:lnTo>
                <a:lnTo>
                  <a:pt x="1654711" y="2909383"/>
                </a:lnTo>
                <a:lnTo>
                  <a:pt x="0" y="2909383"/>
                </a:lnTo>
                <a:lnTo>
                  <a:pt x="0" y="0"/>
                </a:lnTo>
                <a:close/>
              </a:path>
            </a:pathLst>
          </a:custGeom>
          <a:blipFill rotWithShape="1">
            <a:blip r:embed="rId9">
              <a:alphaModFix/>
            </a:blip>
            <a:stretch>
              <a:fillRect b="0" l="0" r="0" t="0"/>
            </a:stretch>
          </a:blipFill>
          <a:ln>
            <a:noFill/>
          </a:ln>
        </p:spPr>
      </p:sp>
      <p:sp>
        <p:nvSpPr>
          <p:cNvPr id="820" name="Google Shape;820;p54"/>
          <p:cNvSpPr/>
          <p:nvPr/>
        </p:nvSpPr>
        <p:spPr>
          <a:xfrm rot="-1701538">
            <a:off x="17036186" y="7378948"/>
            <a:ext cx="1695066" cy="2638235"/>
          </a:xfrm>
          <a:custGeom>
            <a:rect b="b" l="l" r="r" t="t"/>
            <a:pathLst>
              <a:path extrusionOk="0" h="2638202" w="1695045">
                <a:moveTo>
                  <a:pt x="0" y="0"/>
                </a:moveTo>
                <a:lnTo>
                  <a:pt x="1695045" y="0"/>
                </a:lnTo>
                <a:lnTo>
                  <a:pt x="1695045" y="2638202"/>
                </a:lnTo>
                <a:lnTo>
                  <a:pt x="0" y="2638202"/>
                </a:lnTo>
                <a:lnTo>
                  <a:pt x="0" y="0"/>
                </a:lnTo>
                <a:close/>
              </a:path>
            </a:pathLst>
          </a:custGeom>
          <a:blipFill rotWithShape="1">
            <a:blip r:embed="rId10">
              <a:alphaModFix/>
            </a:blip>
            <a:stretch>
              <a:fillRect b="0" l="0" r="0" t="0"/>
            </a:stretch>
          </a:blipFill>
          <a:ln>
            <a:noFill/>
          </a:ln>
        </p:spPr>
      </p:sp>
      <p:sp>
        <p:nvSpPr>
          <p:cNvPr id="821" name="Google Shape;821;p54"/>
          <p:cNvSpPr txBox="1"/>
          <p:nvPr/>
        </p:nvSpPr>
        <p:spPr>
          <a:xfrm>
            <a:off x="4777000" y="2148402"/>
            <a:ext cx="12182700" cy="36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9200">
                <a:solidFill>
                  <a:schemeClr val="dk1"/>
                </a:solidFill>
                <a:latin typeface="Archivo Black"/>
                <a:ea typeface="Archivo Black"/>
                <a:cs typeface="Archivo Black"/>
                <a:sym typeface="Archivo Black"/>
              </a:rPr>
              <a:t>Recommendations</a:t>
            </a:r>
            <a:endParaRPr sz="9200">
              <a:solidFill>
                <a:schemeClr val="dk1"/>
              </a:solidFill>
              <a:latin typeface="Archivo Black"/>
              <a:ea typeface="Archivo Black"/>
              <a:cs typeface="Archivo Black"/>
              <a:sym typeface="Archivo Black"/>
            </a:endParaRPr>
          </a:p>
        </p:txBody>
      </p:sp>
      <p:grpSp>
        <p:nvGrpSpPr>
          <p:cNvPr id="822" name="Google Shape;822;p54"/>
          <p:cNvGrpSpPr/>
          <p:nvPr/>
        </p:nvGrpSpPr>
        <p:grpSpPr>
          <a:xfrm>
            <a:off x="1007513" y="2573563"/>
            <a:ext cx="3014669" cy="2704506"/>
            <a:chOff x="0" y="-38100"/>
            <a:chExt cx="936000" cy="839700"/>
          </a:xfrm>
        </p:grpSpPr>
        <p:sp>
          <p:nvSpPr>
            <p:cNvPr id="823" name="Google Shape;823;p54"/>
            <p:cNvSpPr/>
            <p:nvPr/>
          </p:nvSpPr>
          <p:spPr>
            <a:xfrm>
              <a:off x="0" y="0"/>
              <a:ext cx="935918" cy="801450"/>
            </a:xfrm>
            <a:custGeom>
              <a:rect b="b" l="l" r="r" t="t"/>
              <a:pathLst>
                <a:path extrusionOk="0" h="801450" w="935918">
                  <a:moveTo>
                    <a:pt x="52287" y="0"/>
                  </a:moveTo>
                  <a:lnTo>
                    <a:pt x="883631" y="0"/>
                  </a:lnTo>
                  <a:cubicBezTo>
                    <a:pt x="897498" y="0"/>
                    <a:pt x="910798" y="5509"/>
                    <a:pt x="920604" y="15315"/>
                  </a:cubicBezTo>
                  <a:cubicBezTo>
                    <a:pt x="930409" y="25120"/>
                    <a:pt x="935918" y="38420"/>
                    <a:pt x="935918" y="52287"/>
                  </a:cubicBezTo>
                  <a:lnTo>
                    <a:pt x="935918" y="749163"/>
                  </a:lnTo>
                  <a:cubicBezTo>
                    <a:pt x="935918" y="778041"/>
                    <a:pt x="912508" y="801450"/>
                    <a:pt x="883631" y="801450"/>
                  </a:cubicBezTo>
                  <a:lnTo>
                    <a:pt x="52287" y="801450"/>
                  </a:lnTo>
                  <a:cubicBezTo>
                    <a:pt x="23410" y="801450"/>
                    <a:pt x="0" y="778041"/>
                    <a:pt x="0" y="749163"/>
                  </a:cubicBezTo>
                  <a:lnTo>
                    <a:pt x="0" y="52287"/>
                  </a:lnTo>
                  <a:cubicBezTo>
                    <a:pt x="0" y="23410"/>
                    <a:pt x="23410" y="0"/>
                    <a:pt x="52287" y="0"/>
                  </a:cubicBezTo>
                  <a:close/>
                </a:path>
              </a:pathLst>
            </a:custGeom>
            <a:solidFill>
              <a:srgbClr val="EA696B"/>
            </a:solidFill>
            <a:ln cap="rnd" cmpd="sng" w="80775">
              <a:solidFill>
                <a:srgbClr val="FFDA8F"/>
              </a:solidFill>
              <a:prstDash val="solid"/>
              <a:round/>
              <a:headEnd len="sm" w="sm" type="none"/>
              <a:tailEnd len="sm" w="sm" type="none"/>
            </a:ln>
          </p:spPr>
          <p:txBody>
            <a:bodyPr anchorCtr="0" anchor="ctr" bIns="77575" lIns="77575" spcFirstLastPara="1" rIns="77575" wrap="square" tIns="77575">
              <a:noAutofit/>
            </a:bodyPr>
            <a:lstStyle/>
            <a:p>
              <a:pPr indent="0" lvl="0" marL="0" rtl="0" algn="l">
                <a:spcBef>
                  <a:spcPts val="0"/>
                </a:spcBef>
                <a:spcAft>
                  <a:spcPts val="0"/>
                </a:spcAft>
                <a:buNone/>
              </a:pPr>
              <a:r>
                <a:t/>
              </a:r>
              <a:endParaRPr/>
            </a:p>
          </p:txBody>
        </p:sp>
        <p:sp>
          <p:nvSpPr>
            <p:cNvPr id="824" name="Google Shape;824;p54"/>
            <p:cNvSpPr txBox="1"/>
            <p:nvPr/>
          </p:nvSpPr>
          <p:spPr>
            <a:xfrm>
              <a:off x="0" y="-38100"/>
              <a:ext cx="936000" cy="839700"/>
            </a:xfrm>
            <a:prstGeom prst="rect">
              <a:avLst/>
            </a:prstGeom>
            <a:noFill/>
            <a:ln>
              <a:noFill/>
            </a:ln>
          </p:spPr>
          <p:txBody>
            <a:bodyPr anchorCtr="0" anchor="ctr" bIns="43075" lIns="43075" spcFirstLastPara="1" rIns="43075" wrap="square" tIns="43075">
              <a:noAutofit/>
            </a:bodyPr>
            <a:lstStyle/>
            <a:p>
              <a:pPr indent="0" lvl="0" marL="0" marR="0" rtl="0" algn="ctr">
                <a:lnSpc>
                  <a:spcPct val="116666"/>
                </a:lnSpc>
                <a:spcBef>
                  <a:spcPts val="0"/>
                </a:spcBef>
                <a:spcAft>
                  <a:spcPts val="0"/>
                </a:spcAft>
                <a:buNone/>
              </a:pPr>
              <a:r>
                <a:t/>
              </a:r>
              <a:endParaRPr b="0" i="0" sz="1526" u="none" cap="none" strike="noStrike">
                <a:solidFill>
                  <a:schemeClr val="dk1"/>
                </a:solidFill>
                <a:latin typeface="Calibri"/>
                <a:ea typeface="Calibri"/>
                <a:cs typeface="Calibri"/>
                <a:sym typeface="Calibri"/>
              </a:endParaRPr>
            </a:p>
          </p:txBody>
        </p:sp>
      </p:grpSp>
      <p:sp>
        <p:nvSpPr>
          <p:cNvPr id="825" name="Google Shape;825;p54"/>
          <p:cNvSpPr txBox="1"/>
          <p:nvPr/>
        </p:nvSpPr>
        <p:spPr>
          <a:xfrm>
            <a:off x="1111125" y="3169150"/>
            <a:ext cx="3000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9900">
                <a:solidFill>
                  <a:schemeClr val="lt1"/>
                </a:solidFill>
                <a:latin typeface="Archivo Black"/>
                <a:ea typeface="Archivo Black"/>
                <a:cs typeface="Archivo Black"/>
                <a:sym typeface="Archivo Black"/>
              </a:rPr>
              <a:t>3</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55"/>
          <p:cNvSpPr/>
          <p:nvPr/>
        </p:nvSpPr>
        <p:spPr>
          <a:xfrm rot="10800000">
            <a:off x="13697345" y="9363613"/>
            <a:ext cx="1641600" cy="452700"/>
          </a:xfrm>
          <a:prstGeom prst="rtTriangle">
            <a:avLst/>
          </a:prstGeom>
          <a:solidFill>
            <a:srgbClr val="F8B55E"/>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831" name="Google Shape;831;p55"/>
          <p:cNvSpPr/>
          <p:nvPr/>
        </p:nvSpPr>
        <p:spPr>
          <a:xfrm rot="-6822816">
            <a:off x="11073328" y="-451623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5"/>
          <p:cNvSpPr/>
          <p:nvPr/>
        </p:nvSpPr>
        <p:spPr>
          <a:xfrm rot="4625936">
            <a:off x="-2706393" y="7447472"/>
            <a:ext cx="7155315" cy="5677281"/>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3" name="Google Shape;833;p55"/>
          <p:cNvGrpSpPr/>
          <p:nvPr/>
        </p:nvGrpSpPr>
        <p:grpSpPr>
          <a:xfrm>
            <a:off x="1855713" y="777300"/>
            <a:ext cx="14576582" cy="1748413"/>
            <a:chOff x="0" y="-38100"/>
            <a:chExt cx="1574400" cy="2029028"/>
          </a:xfrm>
        </p:grpSpPr>
        <p:sp>
          <p:nvSpPr>
            <p:cNvPr id="834" name="Google Shape;834;p55"/>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55"/>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36" name="Google Shape;836;p55"/>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37" name="Google Shape;837;p55"/>
          <p:cNvSpPr txBox="1"/>
          <p:nvPr/>
        </p:nvSpPr>
        <p:spPr>
          <a:xfrm>
            <a:off x="2149963" y="989713"/>
            <a:ext cx="13988100" cy="1323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US" sz="4300">
                <a:solidFill>
                  <a:schemeClr val="lt1"/>
                </a:solidFill>
                <a:latin typeface="Archivo Black"/>
                <a:ea typeface="Archivo Black"/>
                <a:cs typeface="Archivo Black"/>
                <a:sym typeface="Archivo Black"/>
              </a:rPr>
              <a:t>STRENGTHENING THE ONBOARDING PROCESS: INFORMATION FOR TEACHERS </a:t>
            </a:r>
            <a:endParaRPr sz="2500">
              <a:solidFill>
                <a:schemeClr val="lt1"/>
              </a:solidFill>
            </a:endParaRPr>
          </a:p>
        </p:txBody>
      </p:sp>
      <p:sp>
        <p:nvSpPr>
          <p:cNvPr id="838" name="Google Shape;838;p55"/>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39" name="Google Shape;839;p55"/>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840" name="Google Shape;840;p55"/>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41" name="Google Shape;841;p55"/>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42" name="Google Shape;842;p55"/>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843" name="Google Shape;843;p55"/>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44" name="Google Shape;844;p55"/>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45" name="Google Shape;845;p55"/>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846" name="Google Shape;846;p55"/>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847" name="Google Shape;847;p55"/>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848" name="Google Shape;848;p55"/>
          <p:cNvSpPr/>
          <p:nvPr/>
        </p:nvSpPr>
        <p:spPr>
          <a:xfrm>
            <a:off x="1999975" y="7109125"/>
            <a:ext cx="14288100" cy="2254500"/>
          </a:xfrm>
          <a:prstGeom prst="roundRect">
            <a:avLst>
              <a:gd fmla="val 0" name="adj"/>
            </a:avLst>
          </a:prstGeom>
          <a:solidFill>
            <a:srgbClr val="F8B55E"/>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849" name="Google Shape;849;p55"/>
          <p:cNvSpPr txBox="1"/>
          <p:nvPr/>
        </p:nvSpPr>
        <p:spPr>
          <a:xfrm>
            <a:off x="2117700" y="7315201"/>
            <a:ext cx="13988100" cy="1872600"/>
          </a:xfrm>
          <a:prstGeom prst="rect">
            <a:avLst/>
          </a:prstGeom>
          <a:noFill/>
          <a:ln>
            <a:noFill/>
          </a:ln>
        </p:spPr>
        <p:txBody>
          <a:bodyPr anchorCtr="0" anchor="ctr" bIns="331850" lIns="165925" spcFirstLastPara="1" rIns="165925" wrap="square" tIns="331850">
            <a:noAutofit/>
          </a:bodyPr>
          <a:lstStyle/>
          <a:p>
            <a:pPr indent="0" lvl="0" marL="0" rtl="0" algn="l">
              <a:lnSpc>
                <a:spcPct val="115000"/>
              </a:lnSpc>
              <a:spcBef>
                <a:spcPts val="0"/>
              </a:spcBef>
              <a:spcAft>
                <a:spcPts val="0"/>
              </a:spcAft>
              <a:buNone/>
            </a:pPr>
            <a:r>
              <a:rPr b="1" lang="en-US" sz="2400">
                <a:solidFill>
                  <a:schemeClr val="dk1"/>
                </a:solidFill>
                <a:latin typeface="Montserrat"/>
                <a:ea typeface="Montserrat"/>
                <a:cs typeface="Montserrat"/>
                <a:sym typeface="Montserrat"/>
              </a:rPr>
              <a:t>He told me that he wishes that there was a consultation on the student with the teacher with a counselor so they could talk about things like where they’re from, what their levels are, but the students just show up and may not even have a WIDA score to gauge their level.</a:t>
            </a:r>
            <a:endParaRPr b="1" sz="2400">
              <a:solidFill>
                <a:schemeClr val="dk1"/>
              </a:solidFill>
              <a:latin typeface="Montserrat"/>
              <a:ea typeface="Montserrat"/>
              <a:cs typeface="Montserrat"/>
              <a:sym typeface="Montserrat"/>
            </a:endParaRPr>
          </a:p>
          <a:p>
            <a:pPr indent="0" lvl="0" marL="0" rtl="0" algn="r">
              <a:lnSpc>
                <a:spcPct val="115000"/>
              </a:lnSpc>
              <a:spcBef>
                <a:spcPts val="0"/>
              </a:spcBef>
              <a:spcAft>
                <a:spcPts val="0"/>
              </a:spcAft>
              <a:buNone/>
            </a:pPr>
            <a:r>
              <a:rPr b="1" lang="en-US" sz="2400">
                <a:solidFill>
                  <a:schemeClr val="dk1"/>
                </a:solidFill>
                <a:latin typeface="Montserrat"/>
                <a:ea typeface="Montserrat"/>
                <a:cs typeface="Montserrat"/>
                <a:sym typeface="Montserrat"/>
              </a:rPr>
              <a:t> — Notes from Interview with Teacher </a:t>
            </a:r>
            <a:endParaRPr b="1" sz="2400">
              <a:solidFill>
                <a:schemeClr val="dk1"/>
              </a:solidFill>
              <a:latin typeface="Montserrat"/>
              <a:ea typeface="Montserrat"/>
              <a:cs typeface="Montserrat"/>
              <a:sym typeface="Montserrat"/>
            </a:endParaRPr>
          </a:p>
        </p:txBody>
      </p:sp>
      <p:sp>
        <p:nvSpPr>
          <p:cNvPr id="850" name="Google Shape;850;p55"/>
          <p:cNvSpPr txBox="1"/>
          <p:nvPr/>
        </p:nvSpPr>
        <p:spPr>
          <a:xfrm>
            <a:off x="1699475" y="3014713"/>
            <a:ext cx="15189900" cy="339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000">
                <a:solidFill>
                  <a:schemeClr val="dk1"/>
                </a:solidFill>
                <a:latin typeface="Montserrat"/>
                <a:ea typeface="Montserrat"/>
                <a:cs typeface="Montserrat"/>
                <a:sym typeface="Montserrat"/>
              </a:rPr>
              <a:t>Teachers are requesting more </a:t>
            </a:r>
            <a:r>
              <a:rPr lang="en-US" sz="3000">
                <a:solidFill>
                  <a:schemeClr val="dk1"/>
                </a:solidFill>
                <a:latin typeface="Montserrat"/>
                <a:ea typeface="Montserrat"/>
                <a:cs typeface="Montserrat"/>
                <a:sym typeface="Montserrat"/>
              </a:rPr>
              <a:t>information</a:t>
            </a:r>
            <a:r>
              <a:rPr lang="en-US" sz="3000">
                <a:solidFill>
                  <a:schemeClr val="dk1"/>
                </a:solidFill>
                <a:latin typeface="Montserrat"/>
                <a:ea typeface="Montserrat"/>
                <a:cs typeface="Montserrat"/>
                <a:sym typeface="Montserrat"/>
              </a:rPr>
              <a:t> about students before </a:t>
            </a:r>
            <a:r>
              <a:rPr lang="en-US" sz="3000">
                <a:solidFill>
                  <a:schemeClr val="dk1"/>
                </a:solidFill>
                <a:latin typeface="Montserrat"/>
                <a:ea typeface="Montserrat"/>
                <a:cs typeface="Montserrat"/>
                <a:sym typeface="Montserrat"/>
              </a:rPr>
              <a:t>they</a:t>
            </a:r>
            <a:r>
              <a:rPr lang="en-US" sz="3000">
                <a:solidFill>
                  <a:schemeClr val="dk1"/>
                </a:solidFill>
                <a:latin typeface="Montserrat"/>
                <a:ea typeface="Montserrat"/>
                <a:cs typeface="Montserrat"/>
                <a:sym typeface="Montserrat"/>
              </a:rPr>
              <a:t> enter, including: </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Country of origin</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Primary language</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Language spoken at home</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Schooling history (how many years, which country, disruptions, etc.)</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English language ability </a:t>
            </a:r>
            <a:endParaRPr sz="3000">
              <a:solidFill>
                <a:schemeClr val="dk1"/>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56"/>
          <p:cNvSpPr/>
          <p:nvPr/>
        </p:nvSpPr>
        <p:spPr>
          <a:xfrm rot="-6822816">
            <a:off x="11073328" y="-451623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56"/>
          <p:cNvSpPr/>
          <p:nvPr/>
        </p:nvSpPr>
        <p:spPr>
          <a:xfrm rot="4625936">
            <a:off x="-2706393" y="7447472"/>
            <a:ext cx="7155315" cy="5677281"/>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7" name="Google Shape;857;p56"/>
          <p:cNvGrpSpPr/>
          <p:nvPr/>
        </p:nvGrpSpPr>
        <p:grpSpPr>
          <a:xfrm>
            <a:off x="1855713" y="777300"/>
            <a:ext cx="14576582" cy="1748413"/>
            <a:chOff x="0" y="-38100"/>
            <a:chExt cx="1574400" cy="2029028"/>
          </a:xfrm>
        </p:grpSpPr>
        <p:sp>
          <p:nvSpPr>
            <p:cNvPr id="858" name="Google Shape;858;p56"/>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6"/>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60" name="Google Shape;860;p56"/>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61" name="Google Shape;861;p56"/>
          <p:cNvSpPr txBox="1"/>
          <p:nvPr/>
        </p:nvSpPr>
        <p:spPr>
          <a:xfrm>
            <a:off x="2407899" y="989713"/>
            <a:ext cx="13435800" cy="1985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STRENGTHENING THE ORIENTATION PROCESS: PROGRAMMING FOR STUDENTS </a:t>
            </a:r>
            <a:endParaRPr sz="2500">
              <a:solidFill>
                <a:schemeClr val="lt1"/>
              </a:solidFill>
            </a:endParaRPr>
          </a:p>
          <a:p>
            <a:pPr indent="0" lvl="0" marL="0" rtl="0" algn="l">
              <a:spcBef>
                <a:spcPts val="0"/>
              </a:spcBef>
              <a:spcAft>
                <a:spcPts val="0"/>
              </a:spcAft>
              <a:buClr>
                <a:schemeClr val="dk1"/>
              </a:buClr>
              <a:buFont typeface="Arial"/>
              <a:buNone/>
            </a:pPr>
            <a:r>
              <a:t/>
            </a:r>
            <a:endParaRPr sz="4300">
              <a:solidFill>
                <a:schemeClr val="lt1"/>
              </a:solidFill>
              <a:latin typeface="Archivo Black"/>
              <a:ea typeface="Archivo Black"/>
              <a:cs typeface="Archivo Black"/>
              <a:sym typeface="Archivo Black"/>
            </a:endParaRPr>
          </a:p>
        </p:txBody>
      </p:sp>
      <p:sp>
        <p:nvSpPr>
          <p:cNvPr id="862" name="Google Shape;862;p56"/>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63" name="Google Shape;863;p56"/>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864" name="Google Shape;864;p56"/>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65" name="Google Shape;865;p56"/>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66" name="Google Shape;866;p56"/>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867" name="Google Shape;867;p56"/>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68" name="Google Shape;868;p56"/>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69" name="Google Shape;869;p56"/>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870" name="Google Shape;870;p56"/>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871" name="Google Shape;871;p56"/>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872" name="Google Shape;872;p56"/>
          <p:cNvSpPr/>
          <p:nvPr/>
        </p:nvSpPr>
        <p:spPr>
          <a:xfrm>
            <a:off x="9982000" y="7046875"/>
            <a:ext cx="7131600" cy="2416800"/>
          </a:xfrm>
          <a:prstGeom prst="roundRect">
            <a:avLst>
              <a:gd fmla="val 0" name="adj"/>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873" name="Google Shape;873;p56"/>
          <p:cNvSpPr/>
          <p:nvPr/>
        </p:nvSpPr>
        <p:spPr>
          <a:xfrm rot="10800000">
            <a:off x="14008545" y="9238976"/>
            <a:ext cx="1641600" cy="452700"/>
          </a:xfrm>
          <a:prstGeom prst="rtTriangle">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874" name="Google Shape;874;p56"/>
          <p:cNvSpPr txBox="1"/>
          <p:nvPr/>
        </p:nvSpPr>
        <p:spPr>
          <a:xfrm>
            <a:off x="9982000" y="7168676"/>
            <a:ext cx="7315200" cy="2173200"/>
          </a:xfrm>
          <a:prstGeom prst="rect">
            <a:avLst/>
          </a:prstGeom>
          <a:noFill/>
          <a:ln>
            <a:noFill/>
          </a:ln>
        </p:spPr>
        <p:txBody>
          <a:bodyPr anchorCtr="0" anchor="ctr" bIns="331850" lIns="165925" spcFirstLastPara="1" rIns="165925" wrap="square" tIns="331850">
            <a:noAutofit/>
          </a:bodyPr>
          <a:lstStyle/>
          <a:p>
            <a:pPr indent="0" lvl="0" marL="0" rtl="0" algn="l">
              <a:spcBef>
                <a:spcPts val="0"/>
              </a:spcBef>
              <a:spcAft>
                <a:spcPts val="0"/>
              </a:spcAft>
              <a:buNone/>
            </a:pPr>
            <a:r>
              <a:rPr b="1" lang="en-US" sz="2400">
                <a:solidFill>
                  <a:schemeClr val="dk1"/>
                </a:solidFill>
                <a:latin typeface="Montserrat"/>
                <a:ea typeface="Montserrat"/>
                <a:cs typeface="Montserrat"/>
                <a:sym typeface="Montserrat"/>
              </a:rPr>
              <a:t>“[School] can be easier if someone older than you helps you about in the school, to know the school around, and telling you what, which Is your class like, and give you advice about what's going on in the school”                                   </a:t>
            </a:r>
            <a:r>
              <a:rPr b="1" lang="en-US" sz="2400">
                <a:solidFill>
                  <a:schemeClr val="dk1"/>
                </a:solidFill>
                <a:latin typeface="Montserrat"/>
                <a:ea typeface="Montserrat"/>
                <a:cs typeface="Montserrat"/>
                <a:sym typeface="Montserrat"/>
              </a:rPr>
              <a:t>— MHS Student</a:t>
            </a:r>
            <a:endParaRPr b="1" sz="2400">
              <a:solidFill>
                <a:srgbClr val="031C00"/>
              </a:solidFill>
              <a:latin typeface="Montserrat"/>
              <a:ea typeface="Montserrat"/>
              <a:cs typeface="Montserrat"/>
              <a:sym typeface="Montserrat"/>
            </a:endParaRPr>
          </a:p>
        </p:txBody>
      </p:sp>
      <p:sp>
        <p:nvSpPr>
          <p:cNvPr id="875" name="Google Shape;875;p56"/>
          <p:cNvSpPr txBox="1"/>
          <p:nvPr/>
        </p:nvSpPr>
        <p:spPr>
          <a:xfrm>
            <a:off x="1600063" y="2730325"/>
            <a:ext cx="15087900" cy="50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chemeClr val="dk1"/>
                </a:solidFill>
                <a:latin typeface="Montserrat"/>
                <a:ea typeface="Montserrat"/>
                <a:cs typeface="Montserrat"/>
                <a:sym typeface="Montserrat"/>
              </a:rPr>
              <a:t>Students need to learn US cultural norms including: </a:t>
            </a:r>
            <a:endParaRPr sz="3000">
              <a:solidFill>
                <a:schemeClr val="dk1"/>
              </a:solidFill>
              <a:latin typeface="Montserrat"/>
              <a:ea typeface="Montserrat"/>
              <a:cs typeface="Montserrat"/>
              <a:sym typeface="Montserrat"/>
            </a:endParaRPr>
          </a:p>
          <a:p>
            <a:pPr indent="-419100" lvl="0" marL="914400" rtl="0" algn="l">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What the bell means</a:t>
            </a:r>
            <a:endParaRPr sz="3000">
              <a:solidFill>
                <a:schemeClr val="dk1"/>
              </a:solidFill>
              <a:latin typeface="Montserrat"/>
              <a:ea typeface="Montserrat"/>
              <a:cs typeface="Montserrat"/>
              <a:sym typeface="Montserrat"/>
            </a:endParaRPr>
          </a:p>
          <a:p>
            <a:pPr indent="-419100" lvl="0" marL="914400" rtl="0" algn="l">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How to use the computers (Google Classroom, etc)</a:t>
            </a:r>
            <a:endParaRPr sz="3000">
              <a:solidFill>
                <a:schemeClr val="dk1"/>
              </a:solidFill>
              <a:latin typeface="Montserrat"/>
              <a:ea typeface="Montserrat"/>
              <a:cs typeface="Montserrat"/>
              <a:sym typeface="Montserrat"/>
            </a:endParaRPr>
          </a:p>
          <a:p>
            <a:pPr indent="-419100" lvl="0" marL="914400" rtl="0" algn="l">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How to go to the bathroom (where they are, bathroom passes, etc)</a:t>
            </a:r>
            <a:br>
              <a:rPr lang="en-US" sz="3000">
                <a:solidFill>
                  <a:schemeClr val="dk1"/>
                </a:solidFill>
                <a:latin typeface="Montserrat"/>
                <a:ea typeface="Montserrat"/>
                <a:cs typeface="Montserrat"/>
                <a:sym typeface="Montserrat"/>
              </a:rPr>
            </a:br>
            <a:endParaRPr sz="30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3000">
                <a:solidFill>
                  <a:schemeClr val="dk1"/>
                </a:solidFill>
                <a:latin typeface="Montserrat"/>
                <a:ea typeface="Montserrat"/>
                <a:cs typeface="Montserrat"/>
                <a:sym typeface="Montserrat"/>
              </a:rPr>
              <a:t>Creation of a Peer Orientation program:</a:t>
            </a:r>
            <a:endParaRPr sz="3000">
              <a:solidFill>
                <a:schemeClr val="dk1"/>
              </a:solidFill>
              <a:latin typeface="Montserrat"/>
              <a:ea typeface="Montserrat"/>
              <a:cs typeface="Montserrat"/>
              <a:sym typeface="Montserrat"/>
            </a:endParaRPr>
          </a:p>
          <a:p>
            <a:pPr indent="-419100" lvl="0" marL="914400" rtl="0" algn="l">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Peer Mentoring program leader acts as a “buddy” for newcomer students</a:t>
            </a:r>
            <a:endParaRPr sz="3000">
              <a:solidFill>
                <a:schemeClr val="dk1"/>
              </a:solidFill>
              <a:latin typeface="Montserrat"/>
              <a:ea typeface="Montserrat"/>
              <a:cs typeface="Montserrat"/>
              <a:sym typeface="Montserrat"/>
            </a:endParaRPr>
          </a:p>
          <a:p>
            <a:pPr indent="-419100" lvl="0" marL="914400" rtl="0" algn="l">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Student remains mentor over extended period of time to help with transition</a:t>
            </a:r>
            <a:br>
              <a:rPr lang="en-US" sz="3000">
                <a:solidFill>
                  <a:schemeClr val="dk1"/>
                </a:solidFill>
                <a:latin typeface="Montserrat"/>
                <a:ea typeface="Montserrat"/>
                <a:cs typeface="Montserrat"/>
                <a:sym typeface="Montserrat"/>
              </a:rPr>
            </a:br>
            <a:endParaRPr sz="30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3000">
                <a:solidFill>
                  <a:schemeClr val="dk1"/>
                </a:solidFill>
                <a:latin typeface="Montserrat"/>
                <a:ea typeface="Montserrat"/>
                <a:cs typeface="Montserrat"/>
                <a:sym typeface="Montserrat"/>
              </a:rPr>
              <a:t>Informational videos on what to expect </a:t>
            </a:r>
            <a:endParaRPr sz="30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3000">
                <a:solidFill>
                  <a:schemeClr val="dk1"/>
                </a:solidFill>
                <a:latin typeface="Montserrat"/>
                <a:ea typeface="Montserrat"/>
                <a:cs typeface="Montserrat"/>
                <a:sym typeface="Montserrat"/>
              </a:rPr>
              <a:t>at MHS</a:t>
            </a:r>
            <a:endParaRPr sz="3000">
              <a:solidFill>
                <a:schemeClr val="dk1"/>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57"/>
          <p:cNvSpPr/>
          <p:nvPr/>
        </p:nvSpPr>
        <p:spPr>
          <a:xfrm rot="-6822816">
            <a:off x="11073328" y="-451623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57"/>
          <p:cNvSpPr/>
          <p:nvPr/>
        </p:nvSpPr>
        <p:spPr>
          <a:xfrm rot="4625936">
            <a:off x="-2706393" y="7198210"/>
            <a:ext cx="7155315" cy="5677281"/>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2" name="Google Shape;882;p57"/>
          <p:cNvGrpSpPr/>
          <p:nvPr/>
        </p:nvGrpSpPr>
        <p:grpSpPr>
          <a:xfrm>
            <a:off x="1855713" y="777300"/>
            <a:ext cx="14576582" cy="1748413"/>
            <a:chOff x="0" y="-38100"/>
            <a:chExt cx="1574400" cy="2029028"/>
          </a:xfrm>
        </p:grpSpPr>
        <p:sp>
          <p:nvSpPr>
            <p:cNvPr id="883" name="Google Shape;883;p57"/>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57"/>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85" name="Google Shape;885;p57"/>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86" name="Google Shape;886;p57"/>
          <p:cNvSpPr txBox="1"/>
          <p:nvPr/>
        </p:nvSpPr>
        <p:spPr>
          <a:xfrm>
            <a:off x="2407899" y="989713"/>
            <a:ext cx="13435800" cy="1985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INCREASE NUMBER </a:t>
            </a:r>
            <a:endParaRPr sz="4300">
              <a:solidFill>
                <a:schemeClr val="lt1"/>
              </a:solidFill>
              <a:latin typeface="Archivo Black"/>
              <a:ea typeface="Archivo Black"/>
              <a:cs typeface="Archivo Black"/>
              <a:sym typeface="Archivo Black"/>
            </a:endParaRPr>
          </a:p>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OF ELL CLASSES AND STAFF</a:t>
            </a:r>
            <a:endParaRPr sz="4300">
              <a:solidFill>
                <a:schemeClr val="lt1"/>
              </a:solidFill>
              <a:latin typeface="Archivo Black"/>
              <a:ea typeface="Archivo Black"/>
              <a:cs typeface="Archivo Black"/>
              <a:sym typeface="Archivo Black"/>
            </a:endParaRPr>
          </a:p>
          <a:p>
            <a:pPr indent="0" lvl="0" marL="0" rtl="0" algn="l">
              <a:spcBef>
                <a:spcPts val="0"/>
              </a:spcBef>
              <a:spcAft>
                <a:spcPts val="0"/>
              </a:spcAft>
              <a:buClr>
                <a:schemeClr val="dk1"/>
              </a:buClr>
              <a:buFont typeface="Arial"/>
              <a:buNone/>
            </a:pPr>
            <a:r>
              <a:t/>
            </a:r>
            <a:endParaRPr sz="4300">
              <a:solidFill>
                <a:schemeClr val="lt1"/>
              </a:solidFill>
              <a:latin typeface="Archivo Black"/>
              <a:ea typeface="Archivo Black"/>
              <a:cs typeface="Archivo Black"/>
              <a:sym typeface="Archivo Black"/>
            </a:endParaRPr>
          </a:p>
        </p:txBody>
      </p:sp>
      <p:sp>
        <p:nvSpPr>
          <p:cNvPr id="887" name="Google Shape;887;p57"/>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88" name="Google Shape;888;p57"/>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889" name="Google Shape;889;p57"/>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90" name="Google Shape;890;p57"/>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891" name="Google Shape;891;p57"/>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892" name="Google Shape;892;p57"/>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93" name="Google Shape;893;p57"/>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894" name="Google Shape;894;p57"/>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895" name="Google Shape;895;p57"/>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896" name="Google Shape;896;p57"/>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897" name="Google Shape;897;p57"/>
          <p:cNvSpPr/>
          <p:nvPr/>
        </p:nvSpPr>
        <p:spPr>
          <a:xfrm>
            <a:off x="9655400" y="6520550"/>
            <a:ext cx="7377600" cy="2369400"/>
          </a:xfrm>
          <a:prstGeom prst="roundRect">
            <a:avLst>
              <a:gd fmla="val 0" name="adj"/>
            </a:avLst>
          </a:prstGeom>
          <a:solidFill>
            <a:srgbClr val="F8B55E"/>
          </a:solidFill>
          <a:ln>
            <a:noFill/>
          </a:ln>
        </p:spPr>
        <p:txBody>
          <a:bodyPr anchorCtr="0" anchor="ctr" bIns="156125" lIns="156125" spcFirstLastPara="1" rIns="156125" wrap="square" tIns="156125">
            <a:noAutofit/>
          </a:bodyPr>
          <a:lstStyle/>
          <a:p>
            <a:pPr indent="0" lvl="0" marL="0" rtl="0" algn="ctr">
              <a:spcBef>
                <a:spcPts val="0"/>
              </a:spcBef>
              <a:spcAft>
                <a:spcPts val="0"/>
              </a:spcAft>
              <a:buNone/>
            </a:pPr>
            <a:r>
              <a:t/>
            </a:r>
            <a:endParaRPr sz="2390">
              <a:latin typeface="Montserrat"/>
              <a:ea typeface="Montserrat"/>
              <a:cs typeface="Montserrat"/>
              <a:sym typeface="Montserrat"/>
            </a:endParaRPr>
          </a:p>
        </p:txBody>
      </p:sp>
      <p:sp>
        <p:nvSpPr>
          <p:cNvPr id="898" name="Google Shape;898;p57"/>
          <p:cNvSpPr/>
          <p:nvPr/>
        </p:nvSpPr>
        <p:spPr>
          <a:xfrm rot="10800000">
            <a:off x="14991808" y="8639650"/>
            <a:ext cx="1703100" cy="617100"/>
          </a:xfrm>
          <a:prstGeom prst="rtTriangle">
            <a:avLst/>
          </a:prstGeom>
          <a:solidFill>
            <a:srgbClr val="F8B55E"/>
          </a:solidFill>
          <a:ln>
            <a:noFill/>
          </a:ln>
        </p:spPr>
        <p:txBody>
          <a:bodyPr anchorCtr="0" anchor="ctr" bIns="156125" lIns="156125" spcFirstLastPara="1" rIns="156125" wrap="square" tIns="156125">
            <a:noAutofit/>
          </a:bodyPr>
          <a:lstStyle/>
          <a:p>
            <a:pPr indent="0" lvl="0" marL="0" rtl="0" algn="ctr">
              <a:spcBef>
                <a:spcPts val="0"/>
              </a:spcBef>
              <a:spcAft>
                <a:spcPts val="0"/>
              </a:spcAft>
              <a:buNone/>
            </a:pPr>
            <a:r>
              <a:t/>
            </a:r>
            <a:endParaRPr sz="2390">
              <a:latin typeface="Montserrat"/>
              <a:ea typeface="Montserrat"/>
              <a:cs typeface="Montserrat"/>
              <a:sym typeface="Montserrat"/>
            </a:endParaRPr>
          </a:p>
        </p:txBody>
      </p:sp>
      <p:sp>
        <p:nvSpPr>
          <p:cNvPr id="899" name="Google Shape;899;p57"/>
          <p:cNvSpPr txBox="1"/>
          <p:nvPr/>
        </p:nvSpPr>
        <p:spPr>
          <a:xfrm>
            <a:off x="9655399" y="6570850"/>
            <a:ext cx="7377600" cy="2268300"/>
          </a:xfrm>
          <a:prstGeom prst="rect">
            <a:avLst/>
          </a:prstGeom>
          <a:noFill/>
          <a:ln>
            <a:noFill/>
          </a:ln>
        </p:spPr>
        <p:txBody>
          <a:bodyPr anchorCtr="0" anchor="ctr" bIns="344250" lIns="172125" spcFirstLastPara="1" rIns="172125" wrap="square" tIns="344250">
            <a:noAutofit/>
          </a:bodyPr>
          <a:lstStyle/>
          <a:p>
            <a:pPr indent="0" lvl="0" marL="0" rtl="0" algn="l">
              <a:spcBef>
                <a:spcPts val="0"/>
              </a:spcBef>
              <a:spcAft>
                <a:spcPts val="0"/>
              </a:spcAft>
              <a:buNone/>
            </a:pPr>
            <a:r>
              <a:rPr b="1" lang="en-US" sz="2400">
                <a:solidFill>
                  <a:schemeClr val="dk1"/>
                </a:solidFill>
                <a:latin typeface="Montserrat"/>
                <a:ea typeface="Montserrat"/>
                <a:cs typeface="Montserrat"/>
                <a:sym typeface="Montserrat"/>
              </a:rPr>
              <a:t>“</a:t>
            </a:r>
            <a:r>
              <a:rPr b="1" lang="en-US" sz="2400">
                <a:solidFill>
                  <a:schemeClr val="dk1"/>
                </a:solidFill>
                <a:latin typeface="Montserrat"/>
                <a:ea typeface="Montserrat"/>
                <a:cs typeface="Montserrat"/>
                <a:sym typeface="Montserrat"/>
              </a:rPr>
              <a:t>We need more staff who speak at least a little Spanish so they can understand something, especially if the new students don't know where their classroom is or something like that.</a:t>
            </a:r>
            <a:r>
              <a:rPr b="1" lang="en-US" sz="2400">
                <a:solidFill>
                  <a:schemeClr val="dk1"/>
                </a:solidFill>
                <a:latin typeface="Montserrat"/>
                <a:ea typeface="Montserrat"/>
                <a:cs typeface="Montserrat"/>
                <a:sym typeface="Montserrat"/>
              </a:rPr>
              <a:t>”         — MHS Student</a:t>
            </a:r>
            <a:endParaRPr b="1" sz="2400">
              <a:solidFill>
                <a:srgbClr val="031C00"/>
              </a:solidFill>
              <a:latin typeface="Montserrat"/>
              <a:ea typeface="Montserrat"/>
              <a:cs typeface="Montserrat"/>
              <a:sym typeface="Montserrat"/>
            </a:endParaRPr>
          </a:p>
        </p:txBody>
      </p:sp>
      <p:sp>
        <p:nvSpPr>
          <p:cNvPr id="900" name="Google Shape;900;p57"/>
          <p:cNvSpPr/>
          <p:nvPr/>
        </p:nvSpPr>
        <p:spPr>
          <a:xfrm>
            <a:off x="1707875" y="6595000"/>
            <a:ext cx="7315200" cy="2424900"/>
          </a:xfrm>
          <a:prstGeom prst="roundRect">
            <a:avLst>
              <a:gd fmla="val 0" name="adj"/>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901" name="Google Shape;901;p57"/>
          <p:cNvSpPr/>
          <p:nvPr/>
        </p:nvSpPr>
        <p:spPr>
          <a:xfrm flipH="1" rot="10800000">
            <a:off x="1960520" y="8982901"/>
            <a:ext cx="1641600" cy="452700"/>
          </a:xfrm>
          <a:prstGeom prst="rtTriangle">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902" name="Google Shape;902;p57"/>
          <p:cNvSpPr txBox="1"/>
          <p:nvPr/>
        </p:nvSpPr>
        <p:spPr>
          <a:xfrm>
            <a:off x="1840025" y="6975250"/>
            <a:ext cx="7050900" cy="1664400"/>
          </a:xfrm>
          <a:prstGeom prst="rect">
            <a:avLst/>
          </a:prstGeom>
          <a:noFill/>
          <a:ln>
            <a:noFill/>
          </a:ln>
        </p:spPr>
        <p:txBody>
          <a:bodyPr anchorCtr="0" anchor="ctr" bIns="331850" lIns="165925" spcFirstLastPara="1" rIns="165925" wrap="square" tIns="331850">
            <a:noAutofit/>
          </a:bodyPr>
          <a:lstStyle/>
          <a:p>
            <a:pPr indent="0" lvl="0" marL="0" rtl="0" algn="l">
              <a:spcBef>
                <a:spcPts val="0"/>
              </a:spcBef>
              <a:spcAft>
                <a:spcPts val="0"/>
              </a:spcAft>
              <a:buNone/>
            </a:pPr>
            <a:r>
              <a:rPr b="1" lang="en-US" sz="2400">
                <a:solidFill>
                  <a:schemeClr val="dk1"/>
                </a:solidFill>
                <a:latin typeface="Montserrat"/>
                <a:ea typeface="Montserrat"/>
                <a:cs typeface="Montserrat"/>
                <a:sym typeface="Montserrat"/>
              </a:rPr>
              <a:t>“Another thing is more like more classes, more ESL classes for them, like another ESL classes. We have 20 something kids in one single class and it's hard for [the ESL Teacher] to teach like an individual to them.”</a:t>
            </a:r>
            <a:r>
              <a:rPr b="1" lang="en-US" sz="2400">
                <a:solidFill>
                  <a:schemeClr val="dk1"/>
                </a:solidFill>
                <a:latin typeface="Montserrat"/>
                <a:ea typeface="Montserrat"/>
                <a:cs typeface="Montserrat"/>
                <a:sym typeface="Montserrat"/>
              </a:rPr>
              <a:t>                       — MHS Staff Member</a:t>
            </a:r>
            <a:endParaRPr b="1" sz="2400">
              <a:solidFill>
                <a:srgbClr val="031C00"/>
              </a:solidFill>
              <a:latin typeface="Montserrat"/>
              <a:ea typeface="Montserrat"/>
              <a:cs typeface="Montserrat"/>
              <a:sym typeface="Montserrat"/>
            </a:endParaRPr>
          </a:p>
        </p:txBody>
      </p:sp>
      <p:sp>
        <p:nvSpPr>
          <p:cNvPr id="903" name="Google Shape;903;p57"/>
          <p:cNvSpPr txBox="1"/>
          <p:nvPr/>
        </p:nvSpPr>
        <p:spPr>
          <a:xfrm>
            <a:off x="1699475" y="3014725"/>
            <a:ext cx="15189900" cy="401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000">
                <a:solidFill>
                  <a:schemeClr val="dk1"/>
                </a:solidFill>
                <a:latin typeface="Montserrat"/>
                <a:ea typeface="Montserrat"/>
                <a:cs typeface="Montserrat"/>
                <a:sym typeface="Montserrat"/>
              </a:rPr>
              <a:t>Students rely on ELL teachers, staff, and classes</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ELL Courses have had a great impact on language acquisition and a sense of belonging</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Large class sizes can deter students from seeking help</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Staffing with students’ home languages in mind provides greater accessibility for students, especially for Spanish speaking students</a:t>
            </a:r>
            <a:endParaRPr sz="3000">
              <a:solidFill>
                <a:schemeClr val="dk1"/>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58"/>
          <p:cNvSpPr/>
          <p:nvPr/>
        </p:nvSpPr>
        <p:spPr>
          <a:xfrm rot="-6822816">
            <a:off x="11103103" y="-4229993"/>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9" name="Google Shape;909;p58"/>
          <p:cNvGrpSpPr/>
          <p:nvPr/>
        </p:nvGrpSpPr>
        <p:grpSpPr>
          <a:xfrm>
            <a:off x="1855713" y="777300"/>
            <a:ext cx="14576582" cy="1748413"/>
            <a:chOff x="0" y="-38100"/>
            <a:chExt cx="1574400" cy="2029028"/>
          </a:xfrm>
        </p:grpSpPr>
        <p:sp>
          <p:nvSpPr>
            <p:cNvPr id="910" name="Google Shape;910;p58"/>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58"/>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12" name="Google Shape;912;p58"/>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13" name="Google Shape;913;p58"/>
          <p:cNvSpPr txBox="1"/>
          <p:nvPr/>
        </p:nvSpPr>
        <p:spPr>
          <a:xfrm>
            <a:off x="2407899" y="989713"/>
            <a:ext cx="13435800" cy="1985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CLEAR &amp; CONSISTENT</a:t>
            </a:r>
            <a:endParaRPr sz="4300">
              <a:solidFill>
                <a:schemeClr val="lt1"/>
              </a:solidFill>
              <a:latin typeface="Archivo Black"/>
              <a:ea typeface="Archivo Black"/>
              <a:cs typeface="Archivo Black"/>
              <a:sym typeface="Archivo Black"/>
            </a:endParaRPr>
          </a:p>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EXPECTATIONS</a:t>
            </a:r>
            <a:endParaRPr sz="4300">
              <a:solidFill>
                <a:schemeClr val="lt1"/>
              </a:solidFill>
              <a:latin typeface="Archivo Black"/>
              <a:ea typeface="Archivo Black"/>
              <a:cs typeface="Archivo Black"/>
              <a:sym typeface="Archivo Black"/>
            </a:endParaRPr>
          </a:p>
          <a:p>
            <a:pPr indent="0" lvl="0" marL="0" rtl="0" algn="l">
              <a:spcBef>
                <a:spcPts val="0"/>
              </a:spcBef>
              <a:spcAft>
                <a:spcPts val="0"/>
              </a:spcAft>
              <a:buClr>
                <a:schemeClr val="dk1"/>
              </a:buClr>
              <a:buFont typeface="Arial"/>
              <a:buNone/>
            </a:pPr>
            <a:r>
              <a:t/>
            </a:r>
            <a:endParaRPr sz="4300">
              <a:solidFill>
                <a:schemeClr val="lt1"/>
              </a:solidFill>
              <a:latin typeface="Archivo Black"/>
              <a:ea typeface="Archivo Black"/>
              <a:cs typeface="Archivo Black"/>
              <a:sym typeface="Archivo Black"/>
            </a:endParaRPr>
          </a:p>
        </p:txBody>
      </p:sp>
      <p:sp>
        <p:nvSpPr>
          <p:cNvPr id="914" name="Google Shape;914;p58"/>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15" name="Google Shape;915;p58"/>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916" name="Google Shape;916;p58"/>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17" name="Google Shape;917;p58"/>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18" name="Google Shape;918;p58"/>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919" name="Google Shape;919;p58"/>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20" name="Google Shape;920;p58"/>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21" name="Google Shape;921;p58"/>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922" name="Google Shape;922;p58"/>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923" name="Google Shape;923;p58"/>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924" name="Google Shape;924;p58"/>
          <p:cNvSpPr/>
          <p:nvPr/>
        </p:nvSpPr>
        <p:spPr>
          <a:xfrm>
            <a:off x="14269450" y="2788458"/>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925" name="Google Shape;925;p58"/>
          <p:cNvSpPr/>
          <p:nvPr/>
        </p:nvSpPr>
        <p:spPr>
          <a:xfrm>
            <a:off x="15730872" y="2788458"/>
            <a:ext cx="2011500" cy="1902000"/>
          </a:xfrm>
          <a:prstGeom prst="ellipse">
            <a:avLst/>
          </a:prstGeom>
          <a:solidFill>
            <a:srgbClr val="FFEFDB">
              <a:alpha val="7333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926" name="Google Shape;926;p58"/>
          <p:cNvSpPr txBox="1"/>
          <p:nvPr/>
        </p:nvSpPr>
        <p:spPr>
          <a:xfrm>
            <a:off x="16349319" y="3482873"/>
            <a:ext cx="12246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Linguistic</a:t>
            </a:r>
            <a:endParaRPr b="1" sz="1580">
              <a:solidFill>
                <a:schemeClr val="dk2"/>
              </a:solidFill>
              <a:latin typeface="Montserrat Alternates"/>
              <a:ea typeface="Montserrat Alternates"/>
              <a:cs typeface="Montserrat Alternates"/>
              <a:sym typeface="Montserrat Alternates"/>
            </a:endParaRPr>
          </a:p>
        </p:txBody>
      </p:sp>
      <p:sp>
        <p:nvSpPr>
          <p:cNvPr id="927" name="Google Shape;927;p58"/>
          <p:cNvSpPr txBox="1"/>
          <p:nvPr/>
        </p:nvSpPr>
        <p:spPr>
          <a:xfrm>
            <a:off x="14439835" y="3482873"/>
            <a:ext cx="12909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Relational</a:t>
            </a:r>
            <a:endParaRPr b="1" sz="1580">
              <a:solidFill>
                <a:schemeClr val="dk2"/>
              </a:solidFill>
              <a:latin typeface="Montserrat Alternates"/>
              <a:ea typeface="Montserrat Alternates"/>
              <a:cs typeface="Montserrat Alternates"/>
              <a:sym typeface="Montserrat Alternates"/>
            </a:endParaRPr>
          </a:p>
        </p:txBody>
      </p:sp>
      <p:sp>
        <p:nvSpPr>
          <p:cNvPr id="928" name="Google Shape;928;p58"/>
          <p:cNvSpPr/>
          <p:nvPr/>
        </p:nvSpPr>
        <p:spPr>
          <a:xfrm>
            <a:off x="15054384" y="3843684"/>
            <a:ext cx="2011500" cy="1902000"/>
          </a:xfrm>
          <a:prstGeom prst="ellipse">
            <a:avLst/>
          </a:prstGeom>
          <a:solidFill>
            <a:srgbClr val="FF0000">
              <a:alpha val="18870"/>
            </a:srgbClr>
          </a:solidFill>
          <a:ln cap="flat" cmpd="sng" w="10075">
            <a:solidFill>
              <a:schemeClr val="dk2"/>
            </a:solidFill>
            <a:prstDash val="solid"/>
            <a:round/>
            <a:headEnd len="sm" w="sm" type="none"/>
            <a:tailEnd len="sm" w="sm" type="none"/>
          </a:ln>
        </p:spPr>
        <p:txBody>
          <a:bodyPr anchorCtr="0" anchor="ctr" bIns="96725" lIns="96725" spcFirstLastPara="1" rIns="96725" wrap="square" tIns="96725">
            <a:noAutofit/>
          </a:bodyPr>
          <a:lstStyle/>
          <a:p>
            <a:pPr indent="0" lvl="0" marL="0" rtl="0" algn="ctr">
              <a:spcBef>
                <a:spcPts val="0"/>
              </a:spcBef>
              <a:spcAft>
                <a:spcPts val="0"/>
              </a:spcAft>
              <a:buNone/>
            </a:pPr>
            <a:r>
              <a:t/>
            </a:r>
            <a:endParaRPr sz="1487"/>
          </a:p>
        </p:txBody>
      </p:sp>
      <p:sp>
        <p:nvSpPr>
          <p:cNvPr id="929" name="Google Shape;929;p58"/>
          <p:cNvSpPr txBox="1"/>
          <p:nvPr/>
        </p:nvSpPr>
        <p:spPr>
          <a:xfrm>
            <a:off x="15163220" y="4891527"/>
            <a:ext cx="1814100" cy="365400"/>
          </a:xfrm>
          <a:prstGeom prst="rect">
            <a:avLst/>
          </a:prstGeom>
          <a:noFill/>
          <a:ln>
            <a:noFill/>
          </a:ln>
        </p:spPr>
        <p:txBody>
          <a:bodyPr anchorCtr="0" anchor="t" bIns="85000" lIns="85000" spcFirstLastPara="1" rIns="85000" wrap="square" tIns="85000">
            <a:noAutofit/>
          </a:bodyPr>
          <a:lstStyle/>
          <a:p>
            <a:pPr indent="0" lvl="0" marL="0" rtl="0" algn="l">
              <a:spcBef>
                <a:spcPts val="0"/>
              </a:spcBef>
              <a:spcAft>
                <a:spcPts val="0"/>
              </a:spcAft>
              <a:buNone/>
            </a:pPr>
            <a:r>
              <a:rPr b="1" lang="en-US" sz="1580">
                <a:solidFill>
                  <a:schemeClr val="dk2"/>
                </a:solidFill>
                <a:latin typeface="Montserrat Alternates"/>
                <a:ea typeface="Montserrat Alternates"/>
                <a:cs typeface="Montserrat Alternates"/>
                <a:sym typeface="Montserrat Alternates"/>
              </a:rPr>
              <a:t>Organizational</a:t>
            </a:r>
            <a:endParaRPr b="1" sz="1580">
              <a:solidFill>
                <a:schemeClr val="dk2"/>
              </a:solidFill>
              <a:latin typeface="Montserrat Alternates"/>
              <a:ea typeface="Montserrat Alternates"/>
              <a:cs typeface="Montserrat Alternates"/>
              <a:sym typeface="Montserrat Alternates"/>
            </a:endParaRPr>
          </a:p>
        </p:txBody>
      </p:sp>
      <p:sp>
        <p:nvSpPr>
          <p:cNvPr id="930" name="Google Shape;930;p58"/>
          <p:cNvSpPr txBox="1"/>
          <p:nvPr/>
        </p:nvSpPr>
        <p:spPr>
          <a:xfrm>
            <a:off x="756625" y="2994125"/>
            <a:ext cx="15087000" cy="7111200"/>
          </a:xfrm>
          <a:prstGeom prst="rect">
            <a:avLst/>
          </a:prstGeom>
          <a:noFill/>
          <a:ln>
            <a:noFill/>
          </a:ln>
        </p:spPr>
        <p:txBody>
          <a:bodyPr anchorCtr="0" anchor="t" bIns="91425" lIns="91425" spcFirstLastPara="1" rIns="91425" wrap="square" tIns="91425">
            <a:spAutoFit/>
          </a:bodyPr>
          <a:lstStyle/>
          <a:p>
            <a:pPr indent="0" lvl="0" marL="146839" marR="183870" rtl="0" algn="l">
              <a:spcBef>
                <a:spcPts val="0"/>
              </a:spcBef>
              <a:spcAft>
                <a:spcPts val="0"/>
              </a:spcAft>
              <a:buNone/>
            </a:pPr>
            <a:r>
              <a:rPr i="1" lang="en-US" sz="3000">
                <a:solidFill>
                  <a:srgbClr val="1E1E1E"/>
                </a:solidFill>
                <a:latin typeface="Montserrat"/>
                <a:ea typeface="Montserrat"/>
                <a:cs typeface="Montserrat"/>
                <a:sym typeface="Montserrat"/>
              </a:rPr>
              <a:t>Disciplinary</a:t>
            </a:r>
            <a:r>
              <a:rPr lang="en-US" sz="3000">
                <a:solidFill>
                  <a:srgbClr val="1E1E1E"/>
                </a:solidFill>
                <a:latin typeface="Montserrat"/>
                <a:ea typeface="Montserrat"/>
                <a:cs typeface="Montserrat"/>
                <a:sym typeface="Montserrat"/>
              </a:rPr>
              <a:t> - Multiple students spoke about learning the rules:</a:t>
            </a:r>
            <a:endParaRPr sz="3000">
              <a:solidFill>
                <a:srgbClr val="1E1E1E"/>
              </a:solidFill>
              <a:latin typeface="Montserrat"/>
              <a:ea typeface="Montserrat"/>
              <a:cs typeface="Montserrat"/>
              <a:sym typeface="Montserrat"/>
            </a:endParaRPr>
          </a:p>
          <a:p>
            <a:pPr indent="-419100" lvl="0" marL="914400" marR="183870" rtl="0" algn="l">
              <a:spcBef>
                <a:spcPts val="0"/>
              </a:spcBef>
              <a:spcAft>
                <a:spcPts val="0"/>
              </a:spcAft>
              <a:buClr>
                <a:srgbClr val="1E1E1E"/>
              </a:buClr>
              <a:buSzPts val="3000"/>
              <a:buFont typeface="Montserrat"/>
              <a:buChar char="●"/>
            </a:pPr>
            <a:r>
              <a:rPr lang="en-US" sz="3000">
                <a:solidFill>
                  <a:srgbClr val="1E1E1E"/>
                </a:solidFill>
                <a:latin typeface="Montserrat"/>
                <a:ea typeface="Montserrat"/>
                <a:cs typeface="Montserrat"/>
                <a:sym typeface="Montserrat"/>
              </a:rPr>
              <a:t>What is expected to bring to class daily? What is the penalty for infractions? These must be consistent. </a:t>
            </a:r>
            <a:endParaRPr sz="3000">
              <a:solidFill>
                <a:srgbClr val="1E1E1E"/>
              </a:solidFill>
              <a:latin typeface="Montserrat"/>
              <a:ea typeface="Montserrat"/>
              <a:cs typeface="Montserrat"/>
              <a:sym typeface="Montserrat"/>
            </a:endParaRPr>
          </a:p>
          <a:p>
            <a:pPr indent="-419100" lvl="0" marL="914400" marR="183870" rtl="0" algn="l">
              <a:spcBef>
                <a:spcPts val="0"/>
              </a:spcBef>
              <a:spcAft>
                <a:spcPts val="0"/>
              </a:spcAft>
              <a:buClr>
                <a:srgbClr val="1E1E1E"/>
              </a:buClr>
              <a:buSzPts val="3000"/>
              <a:buFont typeface="Montserrat"/>
              <a:buChar char="●"/>
            </a:pPr>
            <a:r>
              <a:rPr lang="en-US" sz="3000">
                <a:solidFill>
                  <a:srgbClr val="1E1E1E"/>
                </a:solidFill>
                <a:latin typeface="Montserrat"/>
                <a:ea typeface="Montserrat"/>
                <a:cs typeface="Montserrat"/>
                <a:sym typeface="Montserrat"/>
              </a:rPr>
              <a:t>Consider translating PBIS matrix to Spanish and Arabic.</a:t>
            </a:r>
            <a:endParaRPr sz="3000">
              <a:solidFill>
                <a:srgbClr val="1E1E1E"/>
              </a:solidFill>
              <a:latin typeface="Montserrat"/>
              <a:ea typeface="Montserrat"/>
              <a:cs typeface="Montserrat"/>
              <a:sym typeface="Montserrat"/>
            </a:endParaRPr>
          </a:p>
          <a:p>
            <a:pPr indent="0" lvl="0" marL="914400" marR="183870" rtl="0" algn="l">
              <a:spcBef>
                <a:spcPts val="0"/>
              </a:spcBef>
              <a:spcAft>
                <a:spcPts val="0"/>
              </a:spcAft>
              <a:buNone/>
            </a:pPr>
            <a:r>
              <a:t/>
            </a:r>
            <a:endParaRPr sz="3000">
              <a:solidFill>
                <a:srgbClr val="1E1E1E"/>
              </a:solidFill>
              <a:latin typeface="Montserrat"/>
              <a:ea typeface="Montserrat"/>
              <a:cs typeface="Montserrat"/>
              <a:sym typeface="Montserrat"/>
            </a:endParaRPr>
          </a:p>
          <a:p>
            <a:pPr indent="0" lvl="0" marL="0" marR="183870" rtl="0" algn="l">
              <a:spcBef>
                <a:spcPts val="0"/>
              </a:spcBef>
              <a:spcAft>
                <a:spcPts val="0"/>
              </a:spcAft>
              <a:buNone/>
            </a:pPr>
            <a:r>
              <a:rPr i="1" lang="en-US" sz="3000">
                <a:solidFill>
                  <a:srgbClr val="1E1E1E"/>
                </a:solidFill>
                <a:latin typeface="Montserrat"/>
                <a:ea typeface="Montserrat"/>
                <a:cs typeface="Montserrat"/>
                <a:sym typeface="Montserrat"/>
              </a:rPr>
              <a:t>Cultural </a:t>
            </a:r>
            <a:r>
              <a:rPr lang="en-US" sz="3000">
                <a:solidFill>
                  <a:srgbClr val="1E1E1E"/>
                </a:solidFill>
                <a:latin typeface="Montserrat"/>
                <a:ea typeface="Montserrat"/>
                <a:cs typeface="Montserrat"/>
                <a:sym typeface="Montserrat"/>
              </a:rPr>
              <a:t>- If students did not grow up in US schools, they may not understand the unwritten rules of American schooling: </a:t>
            </a:r>
            <a:endParaRPr sz="3000">
              <a:solidFill>
                <a:srgbClr val="1E1E1E"/>
              </a:solidFill>
              <a:latin typeface="Montserrat"/>
              <a:ea typeface="Montserrat"/>
              <a:cs typeface="Montserrat"/>
              <a:sym typeface="Montserrat"/>
            </a:endParaRPr>
          </a:p>
          <a:p>
            <a:pPr indent="-419100" lvl="0" marL="914400" marR="183870" rtl="0" algn="l">
              <a:spcBef>
                <a:spcPts val="0"/>
              </a:spcBef>
              <a:spcAft>
                <a:spcPts val="0"/>
              </a:spcAft>
              <a:buClr>
                <a:srgbClr val="1E1E1E"/>
              </a:buClr>
              <a:buSzPts val="3000"/>
              <a:buFont typeface="Montserrat"/>
              <a:buChar char="●"/>
            </a:pPr>
            <a:r>
              <a:rPr lang="en-US" sz="3000">
                <a:solidFill>
                  <a:srgbClr val="1E1E1E"/>
                </a:solidFill>
                <a:latin typeface="Montserrat"/>
                <a:ea typeface="Montserrat"/>
                <a:cs typeface="Montserrat"/>
                <a:sym typeface="Montserrat"/>
              </a:rPr>
              <a:t>Newcomers may need direct instruction on bells, horseplay, substitute teachers, buses, lunch lines, etc.</a:t>
            </a:r>
            <a:endParaRPr sz="3000">
              <a:solidFill>
                <a:srgbClr val="1E1E1E"/>
              </a:solidFill>
              <a:latin typeface="Montserrat"/>
              <a:ea typeface="Montserrat"/>
              <a:cs typeface="Montserrat"/>
              <a:sym typeface="Montserrat"/>
            </a:endParaRPr>
          </a:p>
          <a:p>
            <a:pPr indent="0" lvl="0" marL="914400" marR="183870" rtl="0" algn="l">
              <a:spcBef>
                <a:spcPts val="0"/>
              </a:spcBef>
              <a:spcAft>
                <a:spcPts val="0"/>
              </a:spcAft>
              <a:buNone/>
            </a:pPr>
            <a:r>
              <a:t/>
            </a:r>
            <a:endParaRPr sz="3000">
              <a:solidFill>
                <a:srgbClr val="1E1E1E"/>
              </a:solidFill>
              <a:latin typeface="Montserrat"/>
              <a:ea typeface="Montserrat"/>
              <a:cs typeface="Montserrat"/>
              <a:sym typeface="Montserrat"/>
            </a:endParaRPr>
          </a:p>
          <a:p>
            <a:pPr indent="0" lvl="0" marL="0" marR="183870" rtl="0" algn="l">
              <a:spcBef>
                <a:spcPts val="0"/>
              </a:spcBef>
              <a:spcAft>
                <a:spcPts val="0"/>
              </a:spcAft>
              <a:buNone/>
            </a:pPr>
            <a:r>
              <a:rPr i="1" lang="en-US" sz="3000">
                <a:solidFill>
                  <a:srgbClr val="1E1E1E"/>
                </a:solidFill>
                <a:latin typeface="Montserrat"/>
                <a:ea typeface="Montserrat"/>
                <a:cs typeface="Montserrat"/>
                <a:sym typeface="Montserrat"/>
              </a:rPr>
              <a:t>Organizational</a:t>
            </a:r>
            <a:r>
              <a:rPr lang="en-US" sz="3000">
                <a:solidFill>
                  <a:srgbClr val="1E1E1E"/>
                </a:solidFill>
                <a:latin typeface="Montserrat"/>
                <a:ea typeface="Montserrat"/>
                <a:cs typeface="Montserrat"/>
                <a:sym typeface="Montserrat"/>
              </a:rPr>
              <a:t> - Procedures must be clear and consistent as well: </a:t>
            </a:r>
            <a:endParaRPr sz="3000">
              <a:solidFill>
                <a:srgbClr val="1E1E1E"/>
              </a:solidFill>
              <a:latin typeface="Montserrat"/>
              <a:ea typeface="Montserrat"/>
              <a:cs typeface="Montserrat"/>
              <a:sym typeface="Montserrat"/>
            </a:endParaRPr>
          </a:p>
          <a:p>
            <a:pPr indent="-419100" lvl="0" marL="914400" marR="183870" rtl="0" algn="l">
              <a:spcBef>
                <a:spcPts val="0"/>
              </a:spcBef>
              <a:spcAft>
                <a:spcPts val="0"/>
              </a:spcAft>
              <a:buClr>
                <a:srgbClr val="1E1E1E"/>
              </a:buClr>
              <a:buSzPts val="3000"/>
              <a:buFont typeface="Montserrat"/>
              <a:buChar char="●"/>
            </a:pPr>
            <a:r>
              <a:rPr lang="en-US" sz="3000">
                <a:solidFill>
                  <a:srgbClr val="1E1E1E"/>
                </a:solidFill>
                <a:latin typeface="Montserrat"/>
                <a:ea typeface="Montserrat"/>
                <a:cs typeface="Montserrat"/>
                <a:sym typeface="Montserrat"/>
              </a:rPr>
              <a:t>Requesting a course, getting additional help, joining a club or sports team, checking whether they are on track to graduate. By ensuring all of this is laid out for newcomers, all students can potentially benefit.</a:t>
            </a:r>
            <a:endParaRPr sz="3000">
              <a:solidFill>
                <a:srgbClr val="1E1E1E"/>
              </a:solidFill>
              <a:latin typeface="Montserrat"/>
              <a:ea typeface="Montserrat"/>
              <a:cs typeface="Montserrat"/>
              <a:sym typeface="Montserrat"/>
            </a:endParaRPr>
          </a:p>
          <a:p>
            <a:pPr indent="0" lvl="0" marL="0" marR="183870" rtl="0" algn="l">
              <a:spcBef>
                <a:spcPts val="0"/>
              </a:spcBef>
              <a:spcAft>
                <a:spcPts val="0"/>
              </a:spcAft>
              <a:buNone/>
            </a:pPr>
            <a:r>
              <a:t/>
            </a:r>
            <a:endParaRPr sz="3000">
              <a:solidFill>
                <a:srgbClr val="1E1E1E"/>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59"/>
          <p:cNvSpPr/>
          <p:nvPr/>
        </p:nvSpPr>
        <p:spPr>
          <a:xfrm rot="-6822816">
            <a:off x="11073328" y="-451623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9"/>
          <p:cNvSpPr/>
          <p:nvPr/>
        </p:nvSpPr>
        <p:spPr>
          <a:xfrm rot="4625936">
            <a:off x="-2706393" y="7566572"/>
            <a:ext cx="7155315" cy="5677281"/>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7" name="Google Shape;937;p59"/>
          <p:cNvGrpSpPr/>
          <p:nvPr/>
        </p:nvGrpSpPr>
        <p:grpSpPr>
          <a:xfrm>
            <a:off x="1855713" y="777300"/>
            <a:ext cx="14576582" cy="1748413"/>
            <a:chOff x="0" y="-38100"/>
            <a:chExt cx="1574400" cy="2029028"/>
          </a:xfrm>
        </p:grpSpPr>
        <p:sp>
          <p:nvSpPr>
            <p:cNvPr id="938" name="Google Shape;938;p59"/>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59"/>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40" name="Google Shape;940;p59"/>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41" name="Google Shape;941;p59"/>
          <p:cNvSpPr txBox="1"/>
          <p:nvPr/>
        </p:nvSpPr>
        <p:spPr>
          <a:xfrm>
            <a:off x="2407899" y="989713"/>
            <a:ext cx="13435800" cy="1323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MULTILINGUAL </a:t>
            </a:r>
            <a:endParaRPr sz="4300">
              <a:solidFill>
                <a:schemeClr val="lt1"/>
              </a:solidFill>
              <a:latin typeface="Archivo Black"/>
              <a:ea typeface="Archivo Black"/>
              <a:cs typeface="Archivo Black"/>
              <a:sym typeface="Archivo Black"/>
            </a:endParaRPr>
          </a:p>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RESOURCE GUIDE</a:t>
            </a:r>
            <a:endParaRPr sz="4300">
              <a:solidFill>
                <a:schemeClr val="lt1"/>
              </a:solidFill>
              <a:latin typeface="Archivo Black"/>
              <a:ea typeface="Archivo Black"/>
              <a:cs typeface="Archivo Black"/>
              <a:sym typeface="Archivo Black"/>
            </a:endParaRPr>
          </a:p>
        </p:txBody>
      </p:sp>
      <p:sp>
        <p:nvSpPr>
          <p:cNvPr id="942" name="Google Shape;942;p59"/>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43" name="Google Shape;943;p59"/>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944" name="Google Shape;944;p59"/>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45" name="Google Shape;945;p59"/>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46" name="Google Shape;946;p59"/>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947" name="Google Shape;947;p59"/>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48" name="Google Shape;948;p59"/>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49" name="Google Shape;949;p59"/>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950" name="Google Shape;950;p59"/>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951" name="Google Shape;951;p59"/>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952" name="Google Shape;952;p59"/>
          <p:cNvSpPr/>
          <p:nvPr/>
        </p:nvSpPr>
        <p:spPr>
          <a:xfrm>
            <a:off x="1699475" y="6773650"/>
            <a:ext cx="15333600" cy="2374200"/>
          </a:xfrm>
          <a:prstGeom prst="roundRect">
            <a:avLst>
              <a:gd fmla="val 0" name="adj"/>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953" name="Google Shape;953;p59"/>
          <p:cNvSpPr/>
          <p:nvPr/>
        </p:nvSpPr>
        <p:spPr>
          <a:xfrm rot="10800000">
            <a:off x="15065645" y="8989926"/>
            <a:ext cx="1641600" cy="452700"/>
          </a:xfrm>
          <a:prstGeom prst="rtTriangle">
            <a:avLst/>
          </a:prstGeom>
          <a:solidFill>
            <a:schemeClr val="accent3"/>
          </a:solidFill>
          <a:ln>
            <a:noFill/>
          </a:ln>
        </p:spPr>
        <p:txBody>
          <a:bodyPr anchorCtr="0" anchor="ctr" bIns="150500" lIns="150500" spcFirstLastPara="1" rIns="150500" wrap="square" tIns="150500">
            <a:noAutofit/>
          </a:bodyPr>
          <a:lstStyle/>
          <a:p>
            <a:pPr indent="0" lvl="0" marL="0" rtl="0" algn="ctr">
              <a:spcBef>
                <a:spcPts val="0"/>
              </a:spcBef>
              <a:spcAft>
                <a:spcPts val="0"/>
              </a:spcAft>
              <a:buNone/>
            </a:pPr>
            <a:r>
              <a:t/>
            </a:r>
            <a:endParaRPr sz="2304">
              <a:latin typeface="Montserrat"/>
              <a:ea typeface="Montserrat"/>
              <a:cs typeface="Montserrat"/>
              <a:sym typeface="Montserrat"/>
            </a:endParaRPr>
          </a:p>
        </p:txBody>
      </p:sp>
      <p:sp>
        <p:nvSpPr>
          <p:cNvPr id="954" name="Google Shape;954;p59"/>
          <p:cNvSpPr txBox="1"/>
          <p:nvPr/>
        </p:nvSpPr>
        <p:spPr>
          <a:xfrm>
            <a:off x="1843300" y="6914650"/>
            <a:ext cx="15189900" cy="2374200"/>
          </a:xfrm>
          <a:prstGeom prst="rect">
            <a:avLst/>
          </a:prstGeom>
          <a:noFill/>
          <a:ln>
            <a:noFill/>
          </a:ln>
        </p:spPr>
        <p:txBody>
          <a:bodyPr anchorCtr="0" anchor="ctr" bIns="331850" lIns="165925" spcFirstLastPara="1" rIns="165925" wrap="square" tIns="331850">
            <a:noAutofit/>
          </a:bodyPr>
          <a:lstStyle/>
          <a:p>
            <a:pPr indent="0" lvl="0" marL="0" rtl="0" algn="l">
              <a:spcBef>
                <a:spcPts val="0"/>
              </a:spcBef>
              <a:spcAft>
                <a:spcPts val="0"/>
              </a:spcAft>
              <a:buNone/>
            </a:pPr>
            <a:r>
              <a:rPr b="1" lang="en-US" sz="2400">
                <a:solidFill>
                  <a:schemeClr val="dk1"/>
                </a:solidFill>
                <a:latin typeface="Montserrat"/>
                <a:ea typeface="Montserrat"/>
                <a:cs typeface="Montserrat"/>
                <a:sym typeface="Montserrat"/>
              </a:rPr>
              <a:t>“There was an announcement the other day about the buses running out of water or something. So they were going to be late. I didn't understand why they were going to be late, and I had to ask for a lot of help. I got really stressed. So it's not just a lot, I got really stressed. Mm. So I would say that maybe there's someone who speaks Spanish in the announcements, and after they say it in English or in Spanish, something really, really bad happens, you know?” </a:t>
            </a:r>
            <a:r>
              <a:rPr b="1" lang="en-US" sz="2400">
                <a:solidFill>
                  <a:schemeClr val="dk1"/>
                </a:solidFill>
                <a:latin typeface="Montserrat"/>
                <a:ea typeface="Montserrat"/>
                <a:cs typeface="Montserrat"/>
                <a:sym typeface="Montserrat"/>
              </a:rPr>
              <a:t> – MHS Student</a:t>
            </a:r>
            <a:r>
              <a:rPr lang="en-US" sz="2063">
                <a:solidFill>
                  <a:schemeClr val="dk1"/>
                </a:solidFill>
                <a:latin typeface="Montserrat"/>
                <a:ea typeface="Montserrat"/>
                <a:cs typeface="Montserrat"/>
                <a:sym typeface="Montserrat"/>
              </a:rPr>
              <a:t>  </a:t>
            </a:r>
            <a:r>
              <a:rPr b="1" lang="en-US" sz="2400">
                <a:solidFill>
                  <a:schemeClr val="dk1"/>
                </a:solidFill>
                <a:latin typeface="Montserrat"/>
                <a:ea typeface="Montserrat"/>
                <a:cs typeface="Montserrat"/>
                <a:sym typeface="Montserrat"/>
              </a:rPr>
              <a:t>(</a:t>
            </a:r>
            <a:r>
              <a:rPr b="1" i="1" lang="en-US" sz="2400">
                <a:solidFill>
                  <a:schemeClr val="dk1"/>
                </a:solidFill>
                <a:latin typeface="Montserrat"/>
                <a:ea typeface="Montserrat"/>
                <a:cs typeface="Montserrat"/>
                <a:sym typeface="Montserrat"/>
              </a:rPr>
              <a:t>Translated from Spanish</a:t>
            </a:r>
            <a:r>
              <a:rPr b="1" lang="en-US" sz="24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r>
              <a:rPr lang="en-US" sz="2063">
                <a:solidFill>
                  <a:schemeClr val="dk1"/>
                </a:solidFill>
                <a:latin typeface="Montserrat"/>
                <a:ea typeface="Montserrat"/>
                <a:cs typeface="Montserrat"/>
                <a:sym typeface="Montserrat"/>
              </a:rPr>
              <a:t>                                </a:t>
            </a:r>
            <a:r>
              <a:rPr lang="en-US" sz="2000">
                <a:solidFill>
                  <a:schemeClr val="dk1"/>
                </a:solidFill>
                <a:latin typeface="Montserrat"/>
                <a:ea typeface="Montserrat"/>
                <a:cs typeface="Montserrat"/>
                <a:sym typeface="Montserrat"/>
              </a:rPr>
              <a:t>                                                                                                           </a:t>
            </a:r>
            <a:endParaRPr sz="2000">
              <a:solidFill>
                <a:srgbClr val="031C00"/>
              </a:solidFill>
              <a:latin typeface="Montserrat Medium"/>
              <a:ea typeface="Montserrat Medium"/>
              <a:cs typeface="Montserrat Medium"/>
              <a:sym typeface="Montserrat Medium"/>
            </a:endParaRPr>
          </a:p>
          <a:p>
            <a:pPr indent="0" lvl="0" marL="0" rtl="0" algn="ctr">
              <a:spcBef>
                <a:spcPts val="0"/>
              </a:spcBef>
              <a:spcAft>
                <a:spcPts val="0"/>
              </a:spcAft>
              <a:buNone/>
            </a:pPr>
            <a:r>
              <a:t/>
            </a:r>
            <a:endParaRPr sz="2063">
              <a:solidFill>
                <a:schemeClr val="dk1"/>
              </a:solidFill>
              <a:latin typeface="Montserrat"/>
              <a:ea typeface="Montserrat"/>
              <a:cs typeface="Montserrat"/>
              <a:sym typeface="Montserrat"/>
            </a:endParaRPr>
          </a:p>
        </p:txBody>
      </p:sp>
      <p:sp>
        <p:nvSpPr>
          <p:cNvPr id="955" name="Google Shape;955;p59"/>
          <p:cNvSpPr txBox="1"/>
          <p:nvPr/>
        </p:nvSpPr>
        <p:spPr>
          <a:xfrm>
            <a:off x="1771325" y="2730328"/>
            <a:ext cx="15189900" cy="427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000">
                <a:solidFill>
                  <a:schemeClr val="dk1"/>
                </a:solidFill>
                <a:latin typeface="Montserrat"/>
                <a:ea typeface="Montserrat"/>
                <a:cs typeface="Montserrat"/>
                <a:sym typeface="Montserrat"/>
              </a:rPr>
              <a:t>Language accessibility is needed for students to succeed in the classroom </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There are gaps of expectations</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Verbal </a:t>
            </a:r>
            <a:r>
              <a:rPr lang="en-US" sz="3000">
                <a:solidFill>
                  <a:schemeClr val="dk1"/>
                </a:solidFill>
                <a:latin typeface="Montserrat"/>
                <a:ea typeface="Montserrat"/>
                <a:cs typeface="Montserrat"/>
                <a:sym typeface="Montserrat"/>
              </a:rPr>
              <a:t>announcements</a:t>
            </a:r>
            <a:r>
              <a:rPr lang="en-US" sz="3000">
                <a:solidFill>
                  <a:schemeClr val="dk1"/>
                </a:solidFill>
                <a:latin typeface="Montserrat"/>
                <a:ea typeface="Montserrat"/>
                <a:cs typeface="Montserrat"/>
                <a:sym typeface="Montserrat"/>
              </a:rPr>
              <a:t> at school should be in English, Arabic, and Spanish</a:t>
            </a:r>
            <a:endParaRPr sz="3000">
              <a:solidFill>
                <a:schemeClr val="dk1"/>
              </a:solidFill>
              <a:latin typeface="Montserrat"/>
              <a:ea typeface="Montserrat"/>
              <a:cs typeface="Montserrat"/>
              <a:sym typeface="Montserrat"/>
            </a:endParaRPr>
          </a:p>
          <a:p>
            <a:pPr indent="-419100" lvl="0" marL="914400" rtl="0" algn="l">
              <a:lnSpc>
                <a:spcPct val="115000"/>
              </a:lnSpc>
              <a:spcBef>
                <a:spcPts val="0"/>
              </a:spcBef>
              <a:spcAft>
                <a:spcPts val="0"/>
              </a:spcAft>
              <a:buClr>
                <a:schemeClr val="dk1"/>
              </a:buClr>
              <a:buSzPts val="3000"/>
              <a:buFont typeface="Montserrat"/>
              <a:buChar char="●"/>
            </a:pPr>
            <a:r>
              <a:rPr lang="en-US" sz="3000">
                <a:solidFill>
                  <a:schemeClr val="dk1"/>
                </a:solidFill>
                <a:latin typeface="Montserrat"/>
                <a:ea typeface="Montserrat"/>
                <a:cs typeface="Montserrat"/>
                <a:sym typeface="Montserrat"/>
              </a:rPr>
              <a:t>As noted in the student artifact, a developed multilingual guide given to students in their primary language can help alleviate common </a:t>
            </a:r>
            <a:r>
              <a:rPr lang="en-US" sz="3000">
                <a:solidFill>
                  <a:schemeClr val="dk1"/>
                </a:solidFill>
                <a:latin typeface="Montserrat"/>
                <a:ea typeface="Montserrat"/>
                <a:cs typeface="Montserrat"/>
                <a:sym typeface="Montserrat"/>
              </a:rPr>
              <a:t>stressors, as noted by mentor students</a:t>
            </a:r>
            <a:endParaRPr sz="3000">
              <a:solidFill>
                <a:schemeClr val="dk1"/>
              </a:solidFill>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60"/>
          <p:cNvSpPr/>
          <p:nvPr/>
        </p:nvSpPr>
        <p:spPr>
          <a:xfrm rot="-6822816">
            <a:off x="11073328" y="-4516231"/>
            <a:ext cx="11384283" cy="9032694"/>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60"/>
          <p:cNvSpPr/>
          <p:nvPr/>
        </p:nvSpPr>
        <p:spPr>
          <a:xfrm rot="4625936">
            <a:off x="-2706393" y="7447472"/>
            <a:ext cx="7155315" cy="5677281"/>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2" name="Google Shape;962;p60"/>
          <p:cNvGrpSpPr/>
          <p:nvPr/>
        </p:nvGrpSpPr>
        <p:grpSpPr>
          <a:xfrm>
            <a:off x="1855713" y="777300"/>
            <a:ext cx="14576582" cy="1748413"/>
            <a:chOff x="0" y="-38100"/>
            <a:chExt cx="1574400" cy="2029028"/>
          </a:xfrm>
        </p:grpSpPr>
        <p:sp>
          <p:nvSpPr>
            <p:cNvPr id="963" name="Google Shape;963;p60"/>
            <p:cNvSpPr/>
            <p:nvPr/>
          </p:nvSpPr>
          <p:spPr>
            <a:xfrm>
              <a:off x="0" y="0"/>
              <a:ext cx="1574377" cy="1990928"/>
            </a:xfrm>
            <a:custGeom>
              <a:rect b="b" l="l" r="r" t="t"/>
              <a:pathLst>
                <a:path extrusionOk="0" h="1990928" w="1574377">
                  <a:moveTo>
                    <a:pt x="31083" y="0"/>
                  </a:moveTo>
                  <a:lnTo>
                    <a:pt x="1543294" y="0"/>
                  </a:lnTo>
                  <a:cubicBezTo>
                    <a:pt x="1551538" y="0"/>
                    <a:pt x="1559444" y="3275"/>
                    <a:pt x="1565273" y="9104"/>
                  </a:cubicBezTo>
                  <a:cubicBezTo>
                    <a:pt x="1571102" y="14933"/>
                    <a:pt x="1574377" y="22839"/>
                    <a:pt x="1574377" y="31083"/>
                  </a:cubicBezTo>
                  <a:lnTo>
                    <a:pt x="1574377" y="1959844"/>
                  </a:lnTo>
                  <a:cubicBezTo>
                    <a:pt x="1574377" y="1968088"/>
                    <a:pt x="1571102" y="1975994"/>
                    <a:pt x="1565273" y="1981823"/>
                  </a:cubicBezTo>
                  <a:cubicBezTo>
                    <a:pt x="1559444" y="1987653"/>
                    <a:pt x="1551538" y="1990928"/>
                    <a:pt x="1543294" y="1990928"/>
                  </a:cubicBezTo>
                  <a:lnTo>
                    <a:pt x="31083" y="1990928"/>
                  </a:lnTo>
                  <a:cubicBezTo>
                    <a:pt x="22839" y="1990928"/>
                    <a:pt x="14933" y="1987653"/>
                    <a:pt x="9104" y="1981823"/>
                  </a:cubicBezTo>
                  <a:cubicBezTo>
                    <a:pt x="3275" y="1975994"/>
                    <a:pt x="0" y="1968088"/>
                    <a:pt x="0" y="1959844"/>
                  </a:cubicBezTo>
                  <a:lnTo>
                    <a:pt x="0" y="31083"/>
                  </a:lnTo>
                  <a:cubicBezTo>
                    <a:pt x="0" y="22839"/>
                    <a:pt x="3275" y="14933"/>
                    <a:pt x="9104" y="9104"/>
                  </a:cubicBezTo>
                  <a:cubicBezTo>
                    <a:pt x="14933" y="3275"/>
                    <a:pt x="22839" y="0"/>
                    <a:pt x="31083" y="0"/>
                  </a:cubicBezTo>
                  <a:close/>
                </a:path>
              </a:pathLst>
            </a:custGeom>
            <a:solidFill>
              <a:srgbClr val="EA69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60"/>
            <p:cNvSpPr txBox="1"/>
            <p:nvPr/>
          </p:nvSpPr>
          <p:spPr>
            <a:xfrm>
              <a:off x="0" y="-38100"/>
              <a:ext cx="1574400" cy="2028900"/>
            </a:xfrm>
            <a:prstGeom prst="rect">
              <a:avLst/>
            </a:prstGeom>
            <a:noFill/>
            <a:ln>
              <a:noFill/>
            </a:ln>
          </p:spPr>
          <p:txBody>
            <a:bodyPr anchorCtr="0" anchor="ctr" bIns="50800" lIns="50800" spcFirstLastPara="1" rIns="50800" wrap="square" tIns="50800">
              <a:noAutofit/>
            </a:bodyPr>
            <a:lstStyle/>
            <a:p>
              <a:pPr indent="0" lvl="0" marL="0" marR="0" rtl="0" algn="l">
                <a:lnSpc>
                  <a:spcPct val="11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65" name="Google Shape;965;p60"/>
          <p:cNvSpPr/>
          <p:nvPr/>
        </p:nvSpPr>
        <p:spPr>
          <a:xfrm flipH="1" rot="10800000">
            <a:off x="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66" name="Google Shape;966;p60"/>
          <p:cNvSpPr txBox="1"/>
          <p:nvPr/>
        </p:nvSpPr>
        <p:spPr>
          <a:xfrm>
            <a:off x="2407899" y="989713"/>
            <a:ext cx="13435800" cy="1323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RECOMMENDATIONS </a:t>
            </a:r>
            <a:endParaRPr sz="4300">
              <a:solidFill>
                <a:schemeClr val="lt1"/>
              </a:solidFill>
              <a:latin typeface="Archivo Black"/>
              <a:ea typeface="Archivo Black"/>
              <a:cs typeface="Archivo Black"/>
              <a:sym typeface="Archivo Black"/>
            </a:endParaRPr>
          </a:p>
          <a:p>
            <a:pPr indent="0" lvl="0" marL="0" rtl="0" algn="ctr">
              <a:spcBef>
                <a:spcPts val="0"/>
              </a:spcBef>
              <a:spcAft>
                <a:spcPts val="0"/>
              </a:spcAft>
              <a:buClr>
                <a:schemeClr val="dk1"/>
              </a:buClr>
              <a:buFont typeface="Arial"/>
              <a:buNone/>
            </a:pPr>
            <a:r>
              <a:rPr lang="en-US" sz="4300">
                <a:solidFill>
                  <a:schemeClr val="lt1"/>
                </a:solidFill>
                <a:latin typeface="Archivo Black"/>
                <a:ea typeface="Archivo Black"/>
                <a:cs typeface="Archivo Black"/>
                <a:sym typeface="Archivo Black"/>
              </a:rPr>
              <a:t>FROM INTERVIEWS</a:t>
            </a:r>
            <a:endParaRPr sz="4300">
              <a:solidFill>
                <a:schemeClr val="lt1"/>
              </a:solidFill>
              <a:latin typeface="Archivo Black"/>
              <a:ea typeface="Archivo Black"/>
              <a:cs typeface="Archivo Black"/>
              <a:sym typeface="Archivo Black"/>
            </a:endParaRPr>
          </a:p>
        </p:txBody>
      </p:sp>
      <p:sp>
        <p:nvSpPr>
          <p:cNvPr id="967" name="Google Shape;967;p60"/>
          <p:cNvSpPr/>
          <p:nvPr/>
        </p:nvSpPr>
        <p:spPr>
          <a:xfrm flipH="1" rot="10800000">
            <a:off x="7315200" y="0"/>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68" name="Google Shape;968;p60"/>
          <p:cNvSpPr/>
          <p:nvPr/>
        </p:nvSpPr>
        <p:spPr>
          <a:xfrm flipH="1" rot="10800000">
            <a:off x="14630400" y="0"/>
            <a:ext cx="6941735" cy="572693"/>
          </a:xfrm>
          <a:custGeom>
            <a:rect b="b" l="l" r="r" t="t"/>
            <a:pathLst>
              <a:path extrusionOk="0" h="572693" w="6941735">
                <a:moveTo>
                  <a:pt x="0" y="572693"/>
                </a:moveTo>
                <a:lnTo>
                  <a:pt x="6941735" y="572693"/>
                </a:lnTo>
                <a:lnTo>
                  <a:pt x="6941735" y="0"/>
                </a:lnTo>
                <a:lnTo>
                  <a:pt x="0" y="0"/>
                </a:lnTo>
                <a:lnTo>
                  <a:pt x="0" y="572693"/>
                </a:lnTo>
                <a:close/>
              </a:path>
            </a:pathLst>
          </a:custGeom>
          <a:blipFill rotWithShape="1">
            <a:blip r:embed="rId3">
              <a:alphaModFix/>
            </a:blip>
            <a:stretch>
              <a:fillRect b="0" l="0" r="0" t="0"/>
            </a:stretch>
          </a:blipFill>
          <a:ln>
            <a:noFill/>
          </a:ln>
        </p:spPr>
      </p:sp>
      <p:sp>
        <p:nvSpPr>
          <p:cNvPr id="969" name="Google Shape;969;p60"/>
          <p:cNvSpPr/>
          <p:nvPr/>
        </p:nvSpPr>
        <p:spPr>
          <a:xfrm flipH="1" rot="5400000">
            <a:off x="-3420352" y="3355848"/>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70" name="Google Shape;970;p60"/>
          <p:cNvSpPr/>
          <p:nvPr/>
        </p:nvSpPr>
        <p:spPr>
          <a:xfrm flipH="1" rot="5400000">
            <a:off x="-3420352" y="10646186"/>
            <a:ext cx="7315200" cy="603504"/>
          </a:xfrm>
          <a:custGeom>
            <a:rect b="b" l="l" r="r" t="t"/>
            <a:pathLst>
              <a:path extrusionOk="0" h="603504" w="7315200">
                <a:moveTo>
                  <a:pt x="0" y="603504"/>
                </a:moveTo>
                <a:lnTo>
                  <a:pt x="7315200" y="603504"/>
                </a:lnTo>
                <a:lnTo>
                  <a:pt x="7315200" y="0"/>
                </a:lnTo>
                <a:lnTo>
                  <a:pt x="0" y="0"/>
                </a:lnTo>
                <a:lnTo>
                  <a:pt x="0" y="603504"/>
                </a:lnTo>
                <a:close/>
              </a:path>
            </a:pathLst>
          </a:custGeom>
          <a:blipFill rotWithShape="1">
            <a:blip r:embed="rId3">
              <a:alphaModFix/>
            </a:blip>
            <a:stretch>
              <a:fillRect b="0" l="0" r="0" t="0"/>
            </a:stretch>
          </a:blipFill>
          <a:ln>
            <a:noFill/>
          </a:ln>
        </p:spPr>
      </p:sp>
      <p:sp>
        <p:nvSpPr>
          <p:cNvPr id="971" name="Google Shape;971;p60"/>
          <p:cNvSpPr/>
          <p:nvPr/>
        </p:nvSpPr>
        <p:spPr>
          <a:xfrm>
            <a:off x="803189" y="9698942"/>
            <a:ext cx="7051011" cy="588058"/>
          </a:xfrm>
          <a:custGeom>
            <a:rect b="b" l="l" r="r" t="t"/>
            <a:pathLst>
              <a:path extrusionOk="0" h="588058" w="7051011">
                <a:moveTo>
                  <a:pt x="0" y="0"/>
                </a:moveTo>
                <a:lnTo>
                  <a:pt x="7051011" y="0"/>
                </a:lnTo>
                <a:lnTo>
                  <a:pt x="7051011" y="588058"/>
                </a:lnTo>
                <a:lnTo>
                  <a:pt x="0" y="588058"/>
                </a:lnTo>
                <a:lnTo>
                  <a:pt x="0" y="0"/>
                </a:lnTo>
                <a:close/>
              </a:path>
            </a:pathLst>
          </a:custGeom>
          <a:blipFill rotWithShape="1">
            <a:blip r:embed="rId3">
              <a:alphaModFix/>
            </a:blip>
            <a:stretch>
              <a:fillRect b="-2629" l="-3749" r="0" t="0"/>
            </a:stretch>
          </a:blipFill>
          <a:ln>
            <a:noFill/>
          </a:ln>
        </p:spPr>
      </p:sp>
      <p:sp>
        <p:nvSpPr>
          <p:cNvPr id="972" name="Google Shape;972;p60"/>
          <p:cNvSpPr/>
          <p:nvPr/>
        </p:nvSpPr>
        <p:spPr>
          <a:xfrm>
            <a:off x="78542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73" name="Google Shape;973;p60"/>
          <p:cNvSpPr/>
          <p:nvPr/>
        </p:nvSpPr>
        <p:spPr>
          <a:xfrm>
            <a:off x="15169400" y="9683496"/>
            <a:ext cx="7315200" cy="603504"/>
          </a:xfrm>
          <a:custGeom>
            <a:rect b="b" l="l" r="r" t="t"/>
            <a:pathLst>
              <a:path extrusionOk="0" h="603504" w="7315200">
                <a:moveTo>
                  <a:pt x="0" y="0"/>
                </a:moveTo>
                <a:lnTo>
                  <a:pt x="7315200" y="0"/>
                </a:lnTo>
                <a:lnTo>
                  <a:pt x="7315200" y="603504"/>
                </a:lnTo>
                <a:lnTo>
                  <a:pt x="0" y="603504"/>
                </a:lnTo>
                <a:lnTo>
                  <a:pt x="0" y="0"/>
                </a:lnTo>
                <a:close/>
              </a:path>
            </a:pathLst>
          </a:custGeom>
          <a:blipFill rotWithShape="1">
            <a:blip r:embed="rId3">
              <a:alphaModFix/>
            </a:blip>
            <a:stretch>
              <a:fillRect b="0" l="0" r="0" t="0"/>
            </a:stretch>
          </a:blipFill>
          <a:ln>
            <a:noFill/>
          </a:ln>
        </p:spPr>
      </p:sp>
      <p:sp>
        <p:nvSpPr>
          <p:cNvPr id="974" name="Google Shape;974;p60"/>
          <p:cNvSpPr/>
          <p:nvPr/>
        </p:nvSpPr>
        <p:spPr>
          <a:xfrm rot="-5400000">
            <a:off x="14472082" y="3542267"/>
            <a:ext cx="7056432" cy="575403"/>
          </a:xfrm>
          <a:custGeom>
            <a:rect b="b" l="l" r="r" t="t"/>
            <a:pathLst>
              <a:path extrusionOk="0" h="575403" w="7056432">
                <a:moveTo>
                  <a:pt x="0" y="0"/>
                </a:moveTo>
                <a:lnTo>
                  <a:pt x="7056433" y="0"/>
                </a:lnTo>
                <a:lnTo>
                  <a:pt x="7056433" y="575403"/>
                </a:lnTo>
                <a:lnTo>
                  <a:pt x="0" y="575403"/>
                </a:lnTo>
                <a:lnTo>
                  <a:pt x="0" y="0"/>
                </a:lnTo>
                <a:close/>
              </a:path>
            </a:pathLst>
          </a:custGeom>
          <a:blipFill rotWithShape="1">
            <a:blip r:embed="rId3">
              <a:alphaModFix/>
            </a:blip>
            <a:stretch>
              <a:fillRect b="0" l="0" r="-3669" t="-4878"/>
            </a:stretch>
          </a:blipFill>
          <a:ln>
            <a:noFill/>
          </a:ln>
        </p:spPr>
      </p:sp>
      <p:sp>
        <p:nvSpPr>
          <p:cNvPr id="975" name="Google Shape;975;p60"/>
          <p:cNvSpPr/>
          <p:nvPr/>
        </p:nvSpPr>
        <p:spPr>
          <a:xfrm>
            <a:off x="421861" y="9786710"/>
            <a:ext cx="446967" cy="500290"/>
          </a:xfrm>
          <a:custGeom>
            <a:rect b="b" l="l" r="r" t="t"/>
            <a:pathLst>
              <a:path extrusionOk="0" h="500290" w="446967">
                <a:moveTo>
                  <a:pt x="0" y="0"/>
                </a:moveTo>
                <a:lnTo>
                  <a:pt x="446967" y="0"/>
                </a:lnTo>
                <a:lnTo>
                  <a:pt x="446967" y="500290"/>
                </a:lnTo>
                <a:lnTo>
                  <a:pt x="0" y="500290"/>
                </a:lnTo>
                <a:lnTo>
                  <a:pt x="0" y="0"/>
                </a:lnTo>
                <a:close/>
              </a:path>
            </a:pathLst>
          </a:custGeom>
          <a:blipFill rotWithShape="1">
            <a:blip r:embed="rId3">
              <a:alphaModFix/>
            </a:blip>
            <a:stretch>
              <a:fillRect b="0" l="-286099" r="-970016" t="0"/>
            </a:stretch>
          </a:blipFill>
          <a:ln>
            <a:noFill/>
          </a:ln>
        </p:spPr>
      </p:sp>
      <p:sp>
        <p:nvSpPr>
          <p:cNvPr id="976" name="Google Shape;976;p60"/>
          <p:cNvSpPr/>
          <p:nvPr/>
        </p:nvSpPr>
        <p:spPr>
          <a:xfrm rot="-5400000">
            <a:off x="16944029" y="8098651"/>
            <a:ext cx="2084437" cy="603504"/>
          </a:xfrm>
          <a:custGeom>
            <a:rect b="b" l="l" r="r" t="t"/>
            <a:pathLst>
              <a:path extrusionOk="0" h="603504" w="2084437">
                <a:moveTo>
                  <a:pt x="0" y="0"/>
                </a:moveTo>
                <a:lnTo>
                  <a:pt x="2084438" y="0"/>
                </a:lnTo>
                <a:lnTo>
                  <a:pt x="2084438" y="603504"/>
                </a:lnTo>
                <a:lnTo>
                  <a:pt x="0" y="603504"/>
                </a:lnTo>
                <a:lnTo>
                  <a:pt x="0" y="0"/>
                </a:lnTo>
                <a:close/>
              </a:path>
            </a:pathLst>
          </a:custGeom>
          <a:blipFill rotWithShape="1">
            <a:blip r:embed="rId3">
              <a:alphaModFix/>
            </a:blip>
            <a:stretch>
              <a:fillRect b="0" l="-250938" r="0" t="0"/>
            </a:stretch>
          </a:blipFill>
          <a:ln>
            <a:noFill/>
          </a:ln>
        </p:spPr>
      </p:sp>
      <p:sp>
        <p:nvSpPr>
          <p:cNvPr id="977" name="Google Shape;977;p60"/>
          <p:cNvSpPr txBox="1"/>
          <p:nvPr/>
        </p:nvSpPr>
        <p:spPr>
          <a:xfrm>
            <a:off x="2189125" y="2846225"/>
            <a:ext cx="13909800" cy="3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solidFill>
                  <a:schemeClr val="dk1"/>
                </a:solidFill>
                <a:latin typeface="Montserrat"/>
                <a:ea typeface="Montserrat"/>
                <a:cs typeface="Montserrat"/>
                <a:sym typeface="Montserrat"/>
              </a:rPr>
              <a:t>Students and teachers were able to voice their recommendations on practices that could support MHS newcomer students. These include: </a:t>
            </a:r>
            <a:endParaRPr sz="3100">
              <a:solidFill>
                <a:schemeClr val="dk1"/>
              </a:solidFill>
              <a:latin typeface="Montserrat"/>
              <a:ea typeface="Montserrat"/>
              <a:cs typeface="Montserrat"/>
              <a:sym typeface="Montserrat"/>
            </a:endParaRPr>
          </a:p>
          <a:p>
            <a:pPr indent="-425450" lvl="0" marL="914400" rtl="0" algn="l">
              <a:spcBef>
                <a:spcPts val="0"/>
              </a:spcBef>
              <a:spcAft>
                <a:spcPts val="0"/>
              </a:spcAft>
              <a:buClr>
                <a:schemeClr val="dk1"/>
              </a:buClr>
              <a:buSzPts val="3100"/>
              <a:buFont typeface="Montserrat"/>
              <a:buChar char="●"/>
            </a:pPr>
            <a:r>
              <a:rPr lang="en-US" sz="3100">
                <a:solidFill>
                  <a:schemeClr val="dk1"/>
                </a:solidFill>
                <a:latin typeface="Montserrat"/>
                <a:ea typeface="Montserrat"/>
                <a:cs typeface="Montserrat"/>
                <a:sym typeface="Montserrat"/>
              </a:rPr>
              <a:t>Cultural fairs and dances; more </a:t>
            </a:r>
            <a:r>
              <a:rPr lang="en-US" sz="3100">
                <a:solidFill>
                  <a:schemeClr val="dk1"/>
                </a:solidFill>
                <a:latin typeface="Montserrat"/>
                <a:ea typeface="Montserrat"/>
                <a:cs typeface="Montserrat"/>
                <a:sym typeface="Montserrat"/>
              </a:rPr>
              <a:t>opportunities</a:t>
            </a:r>
            <a:r>
              <a:rPr lang="en-US" sz="3100">
                <a:solidFill>
                  <a:schemeClr val="dk1"/>
                </a:solidFill>
                <a:latin typeface="Montserrat"/>
                <a:ea typeface="Montserrat"/>
                <a:cs typeface="Montserrat"/>
                <a:sym typeface="Montserrat"/>
              </a:rPr>
              <a:t> to be in community with one another</a:t>
            </a:r>
            <a:endParaRPr sz="3100">
              <a:solidFill>
                <a:schemeClr val="dk1"/>
              </a:solidFill>
              <a:latin typeface="Montserrat"/>
              <a:ea typeface="Montserrat"/>
              <a:cs typeface="Montserrat"/>
              <a:sym typeface="Montserrat"/>
            </a:endParaRPr>
          </a:p>
          <a:p>
            <a:pPr indent="-425450" lvl="0" marL="914400" rtl="0" algn="l">
              <a:spcBef>
                <a:spcPts val="0"/>
              </a:spcBef>
              <a:spcAft>
                <a:spcPts val="0"/>
              </a:spcAft>
              <a:buClr>
                <a:schemeClr val="dk1"/>
              </a:buClr>
              <a:buSzPts val="3100"/>
              <a:buFont typeface="Montserrat"/>
              <a:buChar char="●"/>
            </a:pPr>
            <a:r>
              <a:rPr lang="en-US" sz="3100">
                <a:solidFill>
                  <a:schemeClr val="dk1"/>
                </a:solidFill>
                <a:latin typeface="Montserrat"/>
                <a:ea typeface="Montserrat"/>
                <a:cs typeface="Montserrat"/>
                <a:sym typeface="Montserrat"/>
              </a:rPr>
              <a:t>More English learning programs or activities </a:t>
            </a:r>
            <a:endParaRPr sz="3100">
              <a:solidFill>
                <a:schemeClr val="dk1"/>
              </a:solidFill>
              <a:latin typeface="Montserrat"/>
              <a:ea typeface="Montserrat"/>
              <a:cs typeface="Montserrat"/>
              <a:sym typeface="Montserrat"/>
            </a:endParaRPr>
          </a:p>
          <a:p>
            <a:pPr indent="-425450" lvl="0" marL="914400" rtl="0" algn="l">
              <a:spcBef>
                <a:spcPts val="0"/>
              </a:spcBef>
              <a:spcAft>
                <a:spcPts val="0"/>
              </a:spcAft>
              <a:buClr>
                <a:schemeClr val="dk1"/>
              </a:buClr>
              <a:buSzPts val="3100"/>
              <a:buFont typeface="Montserrat"/>
              <a:buChar char="●"/>
            </a:pPr>
            <a:r>
              <a:rPr lang="en-US" sz="3100">
                <a:solidFill>
                  <a:schemeClr val="dk1"/>
                </a:solidFill>
                <a:latin typeface="Montserrat"/>
                <a:ea typeface="Montserrat"/>
                <a:cs typeface="Montserrat"/>
                <a:sym typeface="Montserrat"/>
              </a:rPr>
              <a:t>Targeted outreach to invite more newcomer parents in the school</a:t>
            </a:r>
            <a:endParaRPr sz="3100">
              <a:solidFill>
                <a:schemeClr val="dk1"/>
              </a:solidFill>
              <a:latin typeface="Montserrat"/>
              <a:ea typeface="Montserrat"/>
              <a:cs typeface="Montserrat"/>
              <a:sym typeface="Montserrat"/>
            </a:endParaRPr>
          </a:p>
        </p:txBody>
      </p:sp>
      <p:sp>
        <p:nvSpPr>
          <p:cNvPr id="978" name="Google Shape;978;p60"/>
          <p:cNvSpPr/>
          <p:nvPr/>
        </p:nvSpPr>
        <p:spPr>
          <a:xfrm>
            <a:off x="6475502" y="7056563"/>
            <a:ext cx="8994600" cy="1599900"/>
          </a:xfrm>
          <a:prstGeom prst="roundRect">
            <a:avLst>
              <a:gd fmla="val 0" name="adj"/>
            </a:avLst>
          </a:prstGeom>
          <a:solidFill>
            <a:srgbClr val="F8B55E"/>
          </a:solidFill>
          <a:ln>
            <a:noFill/>
          </a:ln>
        </p:spPr>
        <p:txBody>
          <a:bodyPr anchorCtr="0" anchor="ctr" bIns="167025" lIns="167025" spcFirstLastPara="1" rIns="167025" wrap="square" tIns="167025">
            <a:noAutofit/>
          </a:bodyPr>
          <a:lstStyle/>
          <a:p>
            <a:pPr indent="0" lvl="0" marL="0" rtl="0" algn="ctr">
              <a:spcBef>
                <a:spcPts val="0"/>
              </a:spcBef>
              <a:spcAft>
                <a:spcPts val="0"/>
              </a:spcAft>
              <a:buNone/>
            </a:pPr>
            <a:r>
              <a:t/>
            </a:r>
            <a:endParaRPr sz="2557">
              <a:latin typeface="Montserrat"/>
              <a:ea typeface="Montserrat"/>
              <a:cs typeface="Montserrat"/>
              <a:sym typeface="Montserrat"/>
            </a:endParaRPr>
          </a:p>
        </p:txBody>
      </p:sp>
      <p:sp>
        <p:nvSpPr>
          <p:cNvPr id="979" name="Google Shape;979;p60"/>
          <p:cNvSpPr txBox="1"/>
          <p:nvPr/>
        </p:nvSpPr>
        <p:spPr>
          <a:xfrm>
            <a:off x="6475500" y="7056563"/>
            <a:ext cx="8919600" cy="1468800"/>
          </a:xfrm>
          <a:prstGeom prst="rect">
            <a:avLst/>
          </a:prstGeom>
          <a:noFill/>
          <a:ln>
            <a:noFill/>
          </a:ln>
        </p:spPr>
        <p:txBody>
          <a:bodyPr anchorCtr="0" anchor="ctr" bIns="368250" lIns="184125" spcFirstLastPara="1" rIns="184125" wrap="square" tIns="368250">
            <a:noAutofit/>
          </a:bodyPr>
          <a:lstStyle/>
          <a:p>
            <a:pPr indent="0" lvl="0" marL="0" rtl="0" algn="l">
              <a:lnSpc>
                <a:spcPct val="115000"/>
              </a:lnSpc>
              <a:spcBef>
                <a:spcPts val="0"/>
              </a:spcBef>
              <a:spcAft>
                <a:spcPts val="0"/>
              </a:spcAft>
              <a:buNone/>
            </a:pPr>
            <a:r>
              <a:rPr b="1" lang="en-US" sz="2400">
                <a:solidFill>
                  <a:schemeClr val="dk1"/>
                </a:solidFill>
                <a:latin typeface="Montserrat"/>
                <a:ea typeface="Montserrat"/>
                <a:cs typeface="Montserrat"/>
                <a:sym typeface="Montserrat"/>
              </a:rPr>
              <a:t>“He wants more language support and teachers who understand where each student comes from.”</a:t>
            </a:r>
            <a:endParaRPr b="1" sz="2400">
              <a:solidFill>
                <a:schemeClr val="dk1"/>
              </a:solidFill>
              <a:latin typeface="Montserrat"/>
              <a:ea typeface="Montserrat"/>
              <a:cs typeface="Montserrat"/>
              <a:sym typeface="Montserrat"/>
            </a:endParaRPr>
          </a:p>
          <a:p>
            <a:pPr indent="0" lvl="0" marL="0" rtl="0" algn="r">
              <a:lnSpc>
                <a:spcPct val="115000"/>
              </a:lnSpc>
              <a:spcBef>
                <a:spcPts val="0"/>
              </a:spcBef>
              <a:spcAft>
                <a:spcPts val="0"/>
              </a:spcAft>
              <a:buNone/>
            </a:pPr>
            <a:r>
              <a:rPr b="1" lang="en-US" sz="2400">
                <a:solidFill>
                  <a:schemeClr val="dk1"/>
                </a:solidFill>
                <a:latin typeface="Montserrat"/>
                <a:ea typeface="Montserrat"/>
                <a:cs typeface="Montserrat"/>
                <a:sym typeface="Montserrat"/>
              </a:rPr>
              <a:t> </a:t>
            </a:r>
            <a:r>
              <a:rPr b="1" lang="en-US" sz="2400">
                <a:solidFill>
                  <a:schemeClr val="dk1"/>
                </a:solidFill>
                <a:latin typeface="Montserrat"/>
                <a:ea typeface="Montserrat"/>
                <a:cs typeface="Montserrat"/>
                <a:sym typeface="Montserrat"/>
              </a:rPr>
              <a:t>— Teacher Interview </a:t>
            </a:r>
            <a:endParaRPr b="1" sz="2400">
              <a:solidFill>
                <a:schemeClr val="dk1"/>
              </a:solidFill>
              <a:latin typeface="Montserrat"/>
              <a:ea typeface="Montserrat"/>
              <a:cs typeface="Montserrat"/>
              <a:sym typeface="Montserrat"/>
            </a:endParaRPr>
          </a:p>
        </p:txBody>
      </p:sp>
      <p:sp>
        <p:nvSpPr>
          <p:cNvPr id="980" name="Google Shape;980;p60"/>
          <p:cNvSpPr/>
          <p:nvPr/>
        </p:nvSpPr>
        <p:spPr>
          <a:xfrm rot="10800000">
            <a:off x="12901957" y="8525362"/>
            <a:ext cx="1821600" cy="502500"/>
          </a:xfrm>
          <a:prstGeom prst="rtTriangle">
            <a:avLst/>
          </a:prstGeom>
          <a:solidFill>
            <a:srgbClr val="F8B55E"/>
          </a:solidFill>
          <a:ln>
            <a:noFill/>
          </a:ln>
        </p:spPr>
        <p:txBody>
          <a:bodyPr anchorCtr="0" anchor="ctr" bIns="167025" lIns="167025" spcFirstLastPara="1" rIns="167025" wrap="square" tIns="167025">
            <a:noAutofit/>
          </a:bodyPr>
          <a:lstStyle/>
          <a:p>
            <a:pPr indent="0" lvl="0" marL="0" rtl="0" algn="ctr">
              <a:spcBef>
                <a:spcPts val="0"/>
              </a:spcBef>
              <a:spcAft>
                <a:spcPts val="0"/>
              </a:spcAft>
              <a:buNone/>
            </a:pPr>
            <a:r>
              <a:t/>
            </a:r>
            <a:endParaRPr sz="2557">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C"/>
        </a:solidFill>
      </p:bgPr>
    </p:bg>
    <p:spTree>
      <p:nvGrpSpPr>
        <p:cNvPr id="984" name="Shape 984"/>
        <p:cNvGrpSpPr/>
        <p:nvPr/>
      </p:nvGrpSpPr>
      <p:grpSpPr>
        <a:xfrm>
          <a:off x="0" y="0"/>
          <a:ext cx="0" cy="0"/>
          <a:chOff x="0" y="0"/>
          <a:chExt cx="0" cy="0"/>
        </a:xfrm>
      </p:grpSpPr>
      <p:sp>
        <p:nvSpPr>
          <p:cNvPr id="985" name="Google Shape;985;p61"/>
          <p:cNvSpPr/>
          <p:nvPr/>
        </p:nvSpPr>
        <p:spPr>
          <a:xfrm rot="2700000">
            <a:off x="-815819" y="8706543"/>
            <a:ext cx="6750302" cy="5355929"/>
          </a:xfrm>
          <a:custGeom>
            <a:rect b="b" l="l" r="r" t="t"/>
            <a:pathLst>
              <a:path extrusionOk="0" h="6183206" w="7792954">
                <a:moveTo>
                  <a:pt x="4304794" y="695837"/>
                </a:moveTo>
                <a:cubicBezTo>
                  <a:pt x="3726408" y="1356237"/>
                  <a:pt x="3795419" y="1918847"/>
                  <a:pt x="3143092" y="2218567"/>
                </a:cubicBezTo>
                <a:cubicBezTo>
                  <a:pt x="1828577" y="2824357"/>
                  <a:pt x="481200" y="2246507"/>
                  <a:pt x="67128" y="3285367"/>
                </a:cubicBezTo>
                <a:cubicBezTo>
                  <a:pt x="-281055" y="4349627"/>
                  <a:pt x="729314" y="5378327"/>
                  <a:pt x="3003424" y="6022217"/>
                </a:cubicBezTo>
                <a:cubicBezTo>
                  <a:pt x="5655457" y="6775327"/>
                  <a:pt x="8240220" y="4725547"/>
                  <a:pt x="7727461" y="3200277"/>
                </a:cubicBezTo>
                <a:cubicBezTo>
                  <a:pt x="7201655" y="1936627"/>
                  <a:pt x="8045910" y="1382907"/>
                  <a:pt x="7564790" y="695837"/>
                </a:cubicBezTo>
                <a:cubicBezTo>
                  <a:pt x="6667633" y="-428113"/>
                  <a:pt x="4924259" y="-12823"/>
                  <a:pt x="4304794" y="695837"/>
                </a:cubicBezTo>
                <a:close/>
              </a:path>
            </a:pathLst>
          </a:custGeom>
          <a:solidFill>
            <a:srgbClr val="FFF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61"/>
          <p:cNvSpPr/>
          <p:nvPr/>
        </p:nvSpPr>
        <p:spPr>
          <a:xfrm rot="-1394170">
            <a:off x="12041964" y="7363652"/>
            <a:ext cx="2372442" cy="2970194"/>
          </a:xfrm>
          <a:custGeom>
            <a:rect b="b" l="l" r="r" t="t"/>
            <a:pathLst>
              <a:path extrusionOk="0" h="2966599" w="2369571">
                <a:moveTo>
                  <a:pt x="0" y="0"/>
                </a:moveTo>
                <a:lnTo>
                  <a:pt x="2369570" y="0"/>
                </a:lnTo>
                <a:lnTo>
                  <a:pt x="2369570" y="2966599"/>
                </a:lnTo>
                <a:lnTo>
                  <a:pt x="0" y="2966599"/>
                </a:lnTo>
                <a:lnTo>
                  <a:pt x="0" y="0"/>
                </a:lnTo>
                <a:close/>
              </a:path>
            </a:pathLst>
          </a:custGeom>
          <a:blipFill rotWithShape="1">
            <a:blip r:embed="rId3">
              <a:alphaModFix/>
            </a:blip>
            <a:stretch>
              <a:fillRect b="0" l="0" r="0" t="0"/>
            </a:stretch>
          </a:blipFill>
          <a:ln>
            <a:noFill/>
          </a:ln>
        </p:spPr>
      </p:sp>
      <p:sp>
        <p:nvSpPr>
          <p:cNvPr id="987" name="Google Shape;987;p61"/>
          <p:cNvSpPr/>
          <p:nvPr/>
        </p:nvSpPr>
        <p:spPr>
          <a:xfrm rot="-904748">
            <a:off x="4471965" y="7347175"/>
            <a:ext cx="2030563" cy="3000366"/>
          </a:xfrm>
          <a:custGeom>
            <a:rect b="b" l="l" r="r" t="t"/>
            <a:pathLst>
              <a:path extrusionOk="0" h="3002130" w="2031757">
                <a:moveTo>
                  <a:pt x="0" y="0"/>
                </a:moveTo>
                <a:lnTo>
                  <a:pt x="2031757" y="0"/>
                </a:lnTo>
                <a:lnTo>
                  <a:pt x="2031757" y="3002131"/>
                </a:lnTo>
                <a:lnTo>
                  <a:pt x="0" y="3002131"/>
                </a:lnTo>
                <a:lnTo>
                  <a:pt x="0" y="0"/>
                </a:lnTo>
                <a:close/>
              </a:path>
            </a:pathLst>
          </a:custGeom>
          <a:blipFill rotWithShape="1">
            <a:blip r:embed="rId4">
              <a:alphaModFix/>
            </a:blip>
            <a:stretch>
              <a:fillRect b="-17949" l="0" r="0" t="0"/>
            </a:stretch>
          </a:blipFill>
          <a:ln>
            <a:noFill/>
          </a:ln>
        </p:spPr>
      </p:sp>
      <p:sp>
        <p:nvSpPr>
          <p:cNvPr id="988" name="Google Shape;988;p61"/>
          <p:cNvSpPr/>
          <p:nvPr/>
        </p:nvSpPr>
        <p:spPr>
          <a:xfrm rot="-789997">
            <a:off x="-430190" y="7033884"/>
            <a:ext cx="2912355" cy="2580082"/>
          </a:xfrm>
          <a:custGeom>
            <a:rect b="b" l="l" r="r" t="t"/>
            <a:pathLst>
              <a:path extrusionOk="0" h="2583297" w="2915984">
                <a:moveTo>
                  <a:pt x="0" y="0"/>
                </a:moveTo>
                <a:lnTo>
                  <a:pt x="2915984" y="0"/>
                </a:lnTo>
                <a:lnTo>
                  <a:pt x="2915984" y="2583296"/>
                </a:lnTo>
                <a:lnTo>
                  <a:pt x="0" y="2583296"/>
                </a:lnTo>
                <a:lnTo>
                  <a:pt x="0" y="0"/>
                </a:lnTo>
                <a:close/>
              </a:path>
            </a:pathLst>
          </a:custGeom>
          <a:blipFill rotWithShape="1">
            <a:blip r:embed="rId5">
              <a:alphaModFix/>
            </a:blip>
            <a:stretch>
              <a:fillRect b="0" l="-8199" r="0" t="0"/>
            </a:stretch>
          </a:blipFill>
          <a:ln>
            <a:noFill/>
          </a:ln>
        </p:spPr>
      </p:sp>
      <p:sp>
        <p:nvSpPr>
          <p:cNvPr id="989" name="Google Shape;989;p61"/>
          <p:cNvSpPr/>
          <p:nvPr/>
        </p:nvSpPr>
        <p:spPr>
          <a:xfrm rot="983857">
            <a:off x="6755191" y="7204784"/>
            <a:ext cx="2141241" cy="3372032"/>
          </a:xfrm>
          <a:custGeom>
            <a:rect b="b" l="l" r="r" t="t"/>
            <a:pathLst>
              <a:path extrusionOk="0" h="3369664" w="2139737">
                <a:moveTo>
                  <a:pt x="0" y="0"/>
                </a:moveTo>
                <a:lnTo>
                  <a:pt x="2139736" y="0"/>
                </a:lnTo>
                <a:lnTo>
                  <a:pt x="2139736" y="3369665"/>
                </a:lnTo>
                <a:lnTo>
                  <a:pt x="0" y="3369665"/>
                </a:lnTo>
                <a:lnTo>
                  <a:pt x="0" y="0"/>
                </a:lnTo>
                <a:close/>
              </a:path>
            </a:pathLst>
          </a:custGeom>
          <a:blipFill rotWithShape="1">
            <a:blip r:embed="rId6">
              <a:alphaModFix/>
            </a:blip>
            <a:stretch>
              <a:fillRect b="0" l="0" r="0" t="0"/>
            </a:stretch>
          </a:blipFill>
          <a:ln>
            <a:noFill/>
          </a:ln>
        </p:spPr>
      </p:sp>
      <p:sp>
        <p:nvSpPr>
          <p:cNvPr id="990" name="Google Shape;990;p61"/>
          <p:cNvSpPr/>
          <p:nvPr/>
        </p:nvSpPr>
        <p:spPr>
          <a:xfrm flipH="1">
            <a:off x="1824957" y="7951466"/>
            <a:ext cx="2186915" cy="2985550"/>
          </a:xfrm>
          <a:custGeom>
            <a:rect b="b" l="l" r="r" t="t"/>
            <a:pathLst>
              <a:path extrusionOk="0" h="2985550" w="2186915">
                <a:moveTo>
                  <a:pt x="2186915" y="0"/>
                </a:moveTo>
                <a:lnTo>
                  <a:pt x="0" y="0"/>
                </a:lnTo>
                <a:lnTo>
                  <a:pt x="0" y="2985550"/>
                </a:lnTo>
                <a:lnTo>
                  <a:pt x="2186915" y="2985550"/>
                </a:lnTo>
                <a:lnTo>
                  <a:pt x="2186915" y="0"/>
                </a:lnTo>
                <a:close/>
              </a:path>
            </a:pathLst>
          </a:custGeom>
          <a:blipFill rotWithShape="1">
            <a:blip r:embed="rId7">
              <a:alphaModFix/>
            </a:blip>
            <a:stretch>
              <a:fillRect b="0" l="0" r="0" t="0"/>
            </a:stretch>
          </a:blipFill>
          <a:ln>
            <a:noFill/>
          </a:ln>
        </p:spPr>
      </p:sp>
      <p:sp>
        <p:nvSpPr>
          <p:cNvPr id="991" name="Google Shape;991;p61"/>
          <p:cNvSpPr/>
          <p:nvPr/>
        </p:nvSpPr>
        <p:spPr>
          <a:xfrm rot="815090">
            <a:off x="9479216" y="7607097"/>
            <a:ext cx="1964552" cy="2762112"/>
          </a:xfrm>
          <a:custGeom>
            <a:rect b="b" l="l" r="r" t="t"/>
            <a:pathLst>
              <a:path extrusionOk="0" h="2760758" w="1963589">
                <a:moveTo>
                  <a:pt x="0" y="0"/>
                </a:moveTo>
                <a:lnTo>
                  <a:pt x="1963590" y="0"/>
                </a:lnTo>
                <a:lnTo>
                  <a:pt x="1963590" y="2760758"/>
                </a:lnTo>
                <a:lnTo>
                  <a:pt x="0" y="2760758"/>
                </a:lnTo>
                <a:lnTo>
                  <a:pt x="0" y="0"/>
                </a:lnTo>
                <a:close/>
              </a:path>
            </a:pathLst>
          </a:custGeom>
          <a:blipFill rotWithShape="1">
            <a:blip r:embed="rId8">
              <a:alphaModFix/>
            </a:blip>
            <a:stretch>
              <a:fillRect b="0" l="0" r="0" t="0"/>
            </a:stretch>
          </a:blipFill>
          <a:ln>
            <a:noFill/>
          </a:ln>
        </p:spPr>
      </p:sp>
      <p:sp>
        <p:nvSpPr>
          <p:cNvPr id="992" name="Google Shape;992;p61"/>
          <p:cNvSpPr/>
          <p:nvPr/>
        </p:nvSpPr>
        <p:spPr>
          <a:xfrm rot="474430">
            <a:off x="14559863" y="7689894"/>
            <a:ext cx="1653889" cy="2907937"/>
          </a:xfrm>
          <a:custGeom>
            <a:rect b="b" l="l" r="r" t="t"/>
            <a:pathLst>
              <a:path extrusionOk="0" h="2909383" w="1654711">
                <a:moveTo>
                  <a:pt x="0" y="0"/>
                </a:moveTo>
                <a:lnTo>
                  <a:pt x="1654711" y="0"/>
                </a:lnTo>
                <a:lnTo>
                  <a:pt x="1654711" y="2909383"/>
                </a:lnTo>
                <a:lnTo>
                  <a:pt x="0" y="2909383"/>
                </a:lnTo>
                <a:lnTo>
                  <a:pt x="0" y="0"/>
                </a:lnTo>
                <a:close/>
              </a:path>
            </a:pathLst>
          </a:custGeom>
          <a:blipFill rotWithShape="1">
            <a:blip r:embed="rId9">
              <a:alphaModFix/>
            </a:blip>
            <a:stretch>
              <a:fillRect b="0" l="0" r="0" t="0"/>
            </a:stretch>
          </a:blipFill>
          <a:ln>
            <a:noFill/>
          </a:ln>
        </p:spPr>
      </p:sp>
      <p:sp>
        <p:nvSpPr>
          <p:cNvPr id="993" name="Google Shape;993;p61"/>
          <p:cNvSpPr/>
          <p:nvPr/>
        </p:nvSpPr>
        <p:spPr>
          <a:xfrm rot="-1701538">
            <a:off x="17036186" y="7378948"/>
            <a:ext cx="1695066" cy="2638235"/>
          </a:xfrm>
          <a:custGeom>
            <a:rect b="b" l="l" r="r" t="t"/>
            <a:pathLst>
              <a:path extrusionOk="0" h="2638202" w="1695045">
                <a:moveTo>
                  <a:pt x="0" y="0"/>
                </a:moveTo>
                <a:lnTo>
                  <a:pt x="1695045" y="0"/>
                </a:lnTo>
                <a:lnTo>
                  <a:pt x="1695045" y="2638202"/>
                </a:lnTo>
                <a:lnTo>
                  <a:pt x="0" y="2638202"/>
                </a:lnTo>
                <a:lnTo>
                  <a:pt x="0" y="0"/>
                </a:lnTo>
                <a:close/>
              </a:path>
            </a:pathLst>
          </a:custGeom>
          <a:blipFill rotWithShape="1">
            <a:blip r:embed="rId10">
              <a:alphaModFix/>
            </a:blip>
            <a:stretch>
              <a:fillRect b="0" l="0" r="0" t="0"/>
            </a:stretch>
          </a:blipFill>
          <a:ln>
            <a:noFill/>
          </a:ln>
        </p:spPr>
      </p:sp>
      <p:sp>
        <p:nvSpPr>
          <p:cNvPr id="994" name="Google Shape;994;p61"/>
          <p:cNvSpPr txBox="1"/>
          <p:nvPr/>
        </p:nvSpPr>
        <p:spPr>
          <a:xfrm>
            <a:off x="0" y="2432900"/>
            <a:ext cx="18288000" cy="3665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1600">
                <a:solidFill>
                  <a:schemeClr val="dk1"/>
                </a:solidFill>
                <a:latin typeface="Archivo Black"/>
                <a:ea typeface="Archivo Black"/>
                <a:cs typeface="Archivo Black"/>
                <a:sym typeface="Archivo Black"/>
              </a:rPr>
              <a:t>Thank You!</a:t>
            </a:r>
            <a:endParaRPr sz="11600">
              <a:solidFill>
                <a:schemeClr val="dk1"/>
              </a:solidFill>
              <a:latin typeface="Archivo Black"/>
              <a:ea typeface="Archivo Black"/>
              <a:cs typeface="Archivo Black"/>
              <a:sym typeface="Archivo Black"/>
            </a:endParaRPr>
          </a:p>
        </p:txBody>
      </p:sp>
      <p:sp>
        <p:nvSpPr>
          <p:cNvPr id="995" name="Google Shape;995;p61"/>
          <p:cNvSpPr/>
          <p:nvPr/>
        </p:nvSpPr>
        <p:spPr>
          <a:xfrm rot="-5400000">
            <a:off x="-245459" y="244894"/>
            <a:ext cx="7429240" cy="6938321"/>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11">
              <a:alphaModFix/>
            </a:blip>
            <a:stretch>
              <a:fillRect b="0" l="0" r="0" t="0"/>
            </a:stretch>
          </a:blipFill>
          <a:ln>
            <a:noFill/>
          </a:ln>
        </p:spPr>
      </p:sp>
      <p:sp>
        <p:nvSpPr>
          <p:cNvPr id="996" name="Google Shape;996;p61"/>
          <p:cNvSpPr/>
          <p:nvPr/>
        </p:nvSpPr>
        <p:spPr>
          <a:xfrm flipH="1" rot="5400000">
            <a:off x="11104216" y="244894"/>
            <a:ext cx="7429240" cy="6938321"/>
          </a:xfrm>
          <a:custGeom>
            <a:rect b="b" l="l" r="r" t="t"/>
            <a:pathLst>
              <a:path extrusionOk="0" h="6545586" w="6545586">
                <a:moveTo>
                  <a:pt x="0" y="0"/>
                </a:moveTo>
                <a:lnTo>
                  <a:pt x="6545586" y="0"/>
                </a:lnTo>
                <a:lnTo>
                  <a:pt x="6545586" y="6545586"/>
                </a:lnTo>
                <a:lnTo>
                  <a:pt x="0" y="6545586"/>
                </a:lnTo>
                <a:lnTo>
                  <a:pt x="0" y="0"/>
                </a:lnTo>
                <a:close/>
              </a:path>
            </a:pathLst>
          </a:custGeom>
          <a:blipFill rotWithShape="1">
            <a:blip r:embed="rId11">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